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omments/modernComment_1DD_7598AA02.xml" ContentType="application/vnd.ms-powerpoint.comment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9" r:id="rId3"/>
  </p:sldMasterIdLst>
  <p:handoutMasterIdLst>
    <p:handoutMasterId r:id="rId20"/>
  </p:handoutMasterIdLst>
  <p:sldIdLst>
    <p:sldId id="258" r:id="rId4"/>
    <p:sldId id="455" r:id="rId5"/>
    <p:sldId id="468" r:id="rId6"/>
    <p:sldId id="474" r:id="rId7"/>
    <p:sldId id="480" r:id="rId8"/>
    <p:sldId id="470" r:id="rId9"/>
    <p:sldId id="469" r:id="rId10"/>
    <p:sldId id="481" r:id="rId11"/>
    <p:sldId id="473" r:id="rId12"/>
    <p:sldId id="478" r:id="rId13"/>
    <p:sldId id="471" r:id="rId14"/>
    <p:sldId id="475" r:id="rId15"/>
    <p:sldId id="477" r:id="rId16"/>
    <p:sldId id="479" r:id="rId17"/>
    <p:sldId id="472" r:id="rId18"/>
    <p:sldId id="4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9F4E51-2A89-61CE-5385-2E4B79F1C4B9}" name="FMVisco" initials="FM" userId="10032000f168e5a5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2168"/>
    <a:srgbClr val="BE3066"/>
    <a:srgbClr val="00A79D"/>
    <a:srgbClr val="227660"/>
    <a:srgbClr val="063F5C"/>
    <a:srgbClr val="F89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2443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8/10/relationships/authors" Target="authors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Wyne" userId="01dca0a9-900a-4426-ad26-bbffe7e95137" providerId="ADAL" clId="{AF5B5268-7B91-46C7-B415-3DDA429F22B1}"/>
    <pc:docChg chg="modSld">
      <pc:chgData name="Melanie Wyne" userId="01dca0a9-900a-4426-ad26-bbffe7e95137" providerId="ADAL" clId="{AF5B5268-7B91-46C7-B415-3DDA429F22B1}" dt="2023-04-25T21:56:18.594" v="0" actId="20577"/>
      <pc:docMkLst>
        <pc:docMk/>
      </pc:docMkLst>
      <pc:sldChg chg="modSp mod">
        <pc:chgData name="Melanie Wyne" userId="01dca0a9-900a-4426-ad26-bbffe7e95137" providerId="ADAL" clId="{AF5B5268-7B91-46C7-B415-3DDA429F22B1}" dt="2023-04-25T21:56:18.594" v="0" actId="20577"/>
        <pc:sldMkLst>
          <pc:docMk/>
          <pc:sldMk cId="79022164" sldId="258"/>
        </pc:sldMkLst>
        <pc:spChg chg="mod">
          <ac:chgData name="Melanie Wyne" userId="01dca0a9-900a-4426-ad26-bbffe7e95137" providerId="ADAL" clId="{AF5B5268-7B91-46C7-B415-3DDA429F22B1}" dt="2023-04-25T21:56:18.594" v="0" actId="20577"/>
          <ac:spMkLst>
            <pc:docMk/>
            <pc:sldMk cId="79022164" sldId="258"/>
            <ac:spMk id="4" creationId="{00000000-0000-0000-0000-000000000000}"/>
          </ac:spMkLst>
        </pc:spChg>
      </pc:sldChg>
    </pc:docChg>
  </pc:docChgLst>
</pc:chgInfo>
</file>

<file path=ppt/comments/modernComment_1DD_7598AA0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7B2319C-3BFE-4D6F-A95B-AF60BB59DFE0}" authorId="{E39F4E51-2A89-61CE-5385-2E4B79F1C4B9}" created="2023-04-25T15:48:56.903">
    <pc:sldMkLst xmlns:pc="http://schemas.microsoft.com/office/powerpoint/2013/main/command">
      <pc:docMk/>
      <pc:sldMk cId="1972939266" sldId="477"/>
    </pc:sldMkLst>
    <p188:txBody>
      <a:bodyPr/>
      <a:lstStyle/>
      <a:p>
        <a:r>
          <a:rPr lang="en-US"/>
          <a:t>Reminder to say what ICER is. And what are they doing with these recommendations?</a:t>
        </a:r>
      </a:p>
    </p188:txBody>
  </p188:cm>
</p188:cmLst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F6FA9-36E2-4943-8D9D-038CAFB5342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CE5B62-4C02-4188-9F9F-1CB24E75F461}">
      <dgm:prSet/>
      <dgm:spPr/>
      <dgm:t>
        <a:bodyPr/>
        <a:lstStyle/>
        <a:p>
          <a:r>
            <a:rPr lang="en-US" b="1"/>
            <a:t>NBCC’s first priority is access to quality healthcare for all</a:t>
          </a:r>
          <a:endParaRPr lang="en-US"/>
        </a:p>
      </dgm:t>
    </dgm:pt>
    <dgm:pt modelId="{06F787AF-77E3-4A6B-B02F-5842FC32DFAF}" type="parTrans" cxnId="{662314AB-581F-41F8-863E-8C2009B29BA0}">
      <dgm:prSet/>
      <dgm:spPr/>
      <dgm:t>
        <a:bodyPr/>
        <a:lstStyle/>
        <a:p>
          <a:endParaRPr lang="en-US"/>
        </a:p>
      </dgm:t>
    </dgm:pt>
    <dgm:pt modelId="{49EC17F9-4DA0-4539-B917-D5C6F9F446F3}" type="sibTrans" cxnId="{662314AB-581F-41F8-863E-8C2009B29BA0}">
      <dgm:prSet/>
      <dgm:spPr/>
      <dgm:t>
        <a:bodyPr/>
        <a:lstStyle/>
        <a:p>
          <a:endParaRPr lang="en-US"/>
        </a:p>
      </dgm:t>
    </dgm:pt>
    <dgm:pt modelId="{0DC32E74-9A7D-4CB6-9CE0-0E0703D5A944}">
      <dgm:prSet/>
      <dgm:spPr/>
      <dgm:t>
        <a:bodyPr/>
        <a:lstStyle/>
        <a:p>
          <a:r>
            <a:rPr lang="en-US"/>
            <a:t>In order to achieve this, everyone must have access to interventions that work and are safe and affordable.</a:t>
          </a:r>
        </a:p>
      </dgm:t>
    </dgm:pt>
    <dgm:pt modelId="{02BD008C-0F65-4544-A7CD-1583EB3DBBA8}" type="parTrans" cxnId="{C2280093-C81A-4206-BC15-9E35D1FEE731}">
      <dgm:prSet/>
      <dgm:spPr/>
      <dgm:t>
        <a:bodyPr/>
        <a:lstStyle/>
        <a:p>
          <a:endParaRPr lang="en-US"/>
        </a:p>
      </dgm:t>
    </dgm:pt>
    <dgm:pt modelId="{E1071D45-444A-4367-8183-73BD3BE88D3D}" type="sibTrans" cxnId="{C2280093-C81A-4206-BC15-9E35D1FEE731}">
      <dgm:prSet/>
      <dgm:spPr/>
      <dgm:t>
        <a:bodyPr/>
        <a:lstStyle/>
        <a:p>
          <a:endParaRPr lang="en-US"/>
        </a:p>
      </dgm:t>
    </dgm:pt>
    <dgm:pt modelId="{F52F20A6-3B55-411C-9E40-8541D3DCEF64}">
      <dgm:prSet/>
      <dgm:spPr/>
      <dgm:t>
        <a:bodyPr/>
        <a:lstStyle/>
        <a:p>
          <a:r>
            <a:rPr lang="en-US"/>
            <a:t>The Food and Drug Administration(FDA) plays a vital role</a:t>
          </a:r>
        </a:p>
      </dgm:t>
    </dgm:pt>
    <dgm:pt modelId="{93FF7367-31F7-4252-A06E-9D688ED09E3C}" type="parTrans" cxnId="{3C5FFCB3-7F8B-4416-BFA8-5FCE1AF953FD}">
      <dgm:prSet/>
      <dgm:spPr/>
      <dgm:t>
        <a:bodyPr/>
        <a:lstStyle/>
        <a:p>
          <a:endParaRPr lang="en-US"/>
        </a:p>
      </dgm:t>
    </dgm:pt>
    <dgm:pt modelId="{AF842561-3E93-43D3-9DB4-EDC5AC376BC6}" type="sibTrans" cxnId="{3C5FFCB3-7F8B-4416-BFA8-5FCE1AF953FD}">
      <dgm:prSet/>
      <dgm:spPr/>
      <dgm:t>
        <a:bodyPr/>
        <a:lstStyle/>
        <a:p>
          <a:endParaRPr lang="en-US"/>
        </a:p>
      </dgm:t>
    </dgm:pt>
    <dgm:pt modelId="{F4308876-0AE7-474C-A86C-47644F35133E}">
      <dgm:prSet/>
      <dgm:spPr/>
      <dgm:t>
        <a:bodyPr/>
        <a:lstStyle/>
        <a:p>
          <a:r>
            <a:rPr lang="en-US" dirty="0"/>
            <a:t>The FDA must approve drugs with clinically meaningful benefits for patients—for breast cancer, this means an increase in overall survival or quality of life.</a:t>
          </a:r>
        </a:p>
      </dgm:t>
    </dgm:pt>
    <dgm:pt modelId="{0105D641-394D-4D8B-999C-62F002A18344}" type="parTrans" cxnId="{A591CB3F-EE0D-443E-9850-57E33252C08B}">
      <dgm:prSet/>
      <dgm:spPr/>
      <dgm:t>
        <a:bodyPr/>
        <a:lstStyle/>
        <a:p>
          <a:endParaRPr lang="en-US"/>
        </a:p>
      </dgm:t>
    </dgm:pt>
    <dgm:pt modelId="{8FE18A4A-B508-4E88-838E-16CD9B074DEA}" type="sibTrans" cxnId="{A591CB3F-EE0D-443E-9850-57E33252C08B}">
      <dgm:prSet/>
      <dgm:spPr/>
      <dgm:t>
        <a:bodyPr/>
        <a:lstStyle/>
        <a:p>
          <a:endParaRPr lang="en-US"/>
        </a:p>
      </dgm:t>
    </dgm:pt>
    <dgm:pt modelId="{62DE427B-961E-4B75-A330-392E5F55C7CB}" type="pres">
      <dgm:prSet presAssocID="{BA9F6FA9-36E2-4943-8D9D-038CAFB53420}" presName="vert0" presStyleCnt="0">
        <dgm:presLayoutVars>
          <dgm:dir/>
          <dgm:animOne val="branch"/>
          <dgm:animLvl val="lvl"/>
        </dgm:presLayoutVars>
      </dgm:prSet>
      <dgm:spPr/>
    </dgm:pt>
    <dgm:pt modelId="{841578AA-9F29-4694-9CBF-0FA08FF55137}" type="pres">
      <dgm:prSet presAssocID="{0CCE5B62-4C02-4188-9F9F-1CB24E75F461}" presName="thickLine" presStyleLbl="alignNode1" presStyleIdx="0" presStyleCnt="4"/>
      <dgm:spPr/>
    </dgm:pt>
    <dgm:pt modelId="{4AF02382-392B-46C2-B535-57FF0D813ECC}" type="pres">
      <dgm:prSet presAssocID="{0CCE5B62-4C02-4188-9F9F-1CB24E75F461}" presName="horz1" presStyleCnt="0"/>
      <dgm:spPr/>
    </dgm:pt>
    <dgm:pt modelId="{FA1D1710-FCE3-4931-BF79-723DB9E2F9FE}" type="pres">
      <dgm:prSet presAssocID="{0CCE5B62-4C02-4188-9F9F-1CB24E75F461}" presName="tx1" presStyleLbl="revTx" presStyleIdx="0" presStyleCnt="4"/>
      <dgm:spPr/>
    </dgm:pt>
    <dgm:pt modelId="{258EAF99-F518-42C1-9340-F43B49BAF227}" type="pres">
      <dgm:prSet presAssocID="{0CCE5B62-4C02-4188-9F9F-1CB24E75F461}" presName="vert1" presStyleCnt="0"/>
      <dgm:spPr/>
    </dgm:pt>
    <dgm:pt modelId="{AE4EAF18-BC2F-444F-AFDD-12D6AC74E468}" type="pres">
      <dgm:prSet presAssocID="{0DC32E74-9A7D-4CB6-9CE0-0E0703D5A944}" presName="thickLine" presStyleLbl="alignNode1" presStyleIdx="1" presStyleCnt="4"/>
      <dgm:spPr/>
    </dgm:pt>
    <dgm:pt modelId="{8FD6304A-172A-49A3-94E2-A31EEE6795A3}" type="pres">
      <dgm:prSet presAssocID="{0DC32E74-9A7D-4CB6-9CE0-0E0703D5A944}" presName="horz1" presStyleCnt="0"/>
      <dgm:spPr/>
    </dgm:pt>
    <dgm:pt modelId="{D13D7C5A-EE47-479E-AE64-A2FAA93419B5}" type="pres">
      <dgm:prSet presAssocID="{0DC32E74-9A7D-4CB6-9CE0-0E0703D5A944}" presName="tx1" presStyleLbl="revTx" presStyleIdx="1" presStyleCnt="4"/>
      <dgm:spPr/>
    </dgm:pt>
    <dgm:pt modelId="{7F2D6D36-664F-40E8-8FD7-9E34F5CF0C93}" type="pres">
      <dgm:prSet presAssocID="{0DC32E74-9A7D-4CB6-9CE0-0E0703D5A944}" presName="vert1" presStyleCnt="0"/>
      <dgm:spPr/>
    </dgm:pt>
    <dgm:pt modelId="{06636BC8-3A65-4317-A62B-3C45CA3BFDD4}" type="pres">
      <dgm:prSet presAssocID="{F52F20A6-3B55-411C-9E40-8541D3DCEF64}" presName="thickLine" presStyleLbl="alignNode1" presStyleIdx="2" presStyleCnt="4"/>
      <dgm:spPr/>
    </dgm:pt>
    <dgm:pt modelId="{0A9553B4-012A-4D3A-B840-1F36B8034E65}" type="pres">
      <dgm:prSet presAssocID="{F52F20A6-3B55-411C-9E40-8541D3DCEF64}" presName="horz1" presStyleCnt="0"/>
      <dgm:spPr/>
    </dgm:pt>
    <dgm:pt modelId="{3635EE6A-F3BB-4F72-BD17-DFBE3CAEFCAF}" type="pres">
      <dgm:prSet presAssocID="{F52F20A6-3B55-411C-9E40-8541D3DCEF64}" presName="tx1" presStyleLbl="revTx" presStyleIdx="2" presStyleCnt="4"/>
      <dgm:spPr/>
    </dgm:pt>
    <dgm:pt modelId="{BBACE8D3-6A50-4181-AFC7-C7A35CBF3CD1}" type="pres">
      <dgm:prSet presAssocID="{F52F20A6-3B55-411C-9E40-8541D3DCEF64}" presName="vert1" presStyleCnt="0"/>
      <dgm:spPr/>
    </dgm:pt>
    <dgm:pt modelId="{7710E579-3838-413C-9508-11E13C615B70}" type="pres">
      <dgm:prSet presAssocID="{F4308876-0AE7-474C-A86C-47644F35133E}" presName="thickLine" presStyleLbl="alignNode1" presStyleIdx="3" presStyleCnt="4"/>
      <dgm:spPr/>
    </dgm:pt>
    <dgm:pt modelId="{9E2AC75F-F484-4F1F-9215-36BCDBFBCFCB}" type="pres">
      <dgm:prSet presAssocID="{F4308876-0AE7-474C-A86C-47644F35133E}" presName="horz1" presStyleCnt="0"/>
      <dgm:spPr/>
    </dgm:pt>
    <dgm:pt modelId="{279221C1-F932-42FB-8ABE-55178507964B}" type="pres">
      <dgm:prSet presAssocID="{F4308876-0AE7-474C-A86C-47644F35133E}" presName="tx1" presStyleLbl="revTx" presStyleIdx="3" presStyleCnt="4"/>
      <dgm:spPr/>
    </dgm:pt>
    <dgm:pt modelId="{1177D1DF-12CF-4625-8F7D-3F7243F5C1F7}" type="pres">
      <dgm:prSet presAssocID="{F4308876-0AE7-474C-A86C-47644F35133E}" presName="vert1" presStyleCnt="0"/>
      <dgm:spPr/>
    </dgm:pt>
  </dgm:ptLst>
  <dgm:cxnLst>
    <dgm:cxn modelId="{4D568F10-4087-4A01-8061-73860A5F93FA}" type="presOf" srcId="{F52F20A6-3B55-411C-9E40-8541D3DCEF64}" destId="{3635EE6A-F3BB-4F72-BD17-DFBE3CAEFCAF}" srcOrd="0" destOrd="0" presId="urn:microsoft.com/office/officeart/2008/layout/LinedList"/>
    <dgm:cxn modelId="{A591CB3F-EE0D-443E-9850-57E33252C08B}" srcId="{BA9F6FA9-36E2-4943-8D9D-038CAFB53420}" destId="{F4308876-0AE7-474C-A86C-47644F35133E}" srcOrd="3" destOrd="0" parTransId="{0105D641-394D-4D8B-999C-62F002A18344}" sibTransId="{8FE18A4A-B508-4E88-838E-16CD9B074DEA}"/>
    <dgm:cxn modelId="{0AAFC947-26A9-4FE8-A751-A476FE3423CF}" type="presOf" srcId="{0CCE5B62-4C02-4188-9F9F-1CB24E75F461}" destId="{FA1D1710-FCE3-4931-BF79-723DB9E2F9FE}" srcOrd="0" destOrd="0" presId="urn:microsoft.com/office/officeart/2008/layout/LinedList"/>
    <dgm:cxn modelId="{D957366C-8ED0-4558-93BE-A8D088A27454}" type="presOf" srcId="{0DC32E74-9A7D-4CB6-9CE0-0E0703D5A944}" destId="{D13D7C5A-EE47-479E-AE64-A2FAA93419B5}" srcOrd="0" destOrd="0" presId="urn:microsoft.com/office/officeart/2008/layout/LinedList"/>
    <dgm:cxn modelId="{0724896C-0BB1-47E6-A6B4-8341F6DEFAE6}" type="presOf" srcId="{BA9F6FA9-36E2-4943-8D9D-038CAFB53420}" destId="{62DE427B-961E-4B75-A330-392E5F55C7CB}" srcOrd="0" destOrd="0" presId="urn:microsoft.com/office/officeart/2008/layout/LinedList"/>
    <dgm:cxn modelId="{E9EA2480-E4B4-4096-8CF3-9D346CC474AC}" type="presOf" srcId="{F4308876-0AE7-474C-A86C-47644F35133E}" destId="{279221C1-F932-42FB-8ABE-55178507964B}" srcOrd="0" destOrd="0" presId="urn:microsoft.com/office/officeart/2008/layout/LinedList"/>
    <dgm:cxn modelId="{C2280093-C81A-4206-BC15-9E35D1FEE731}" srcId="{BA9F6FA9-36E2-4943-8D9D-038CAFB53420}" destId="{0DC32E74-9A7D-4CB6-9CE0-0E0703D5A944}" srcOrd="1" destOrd="0" parTransId="{02BD008C-0F65-4544-A7CD-1583EB3DBBA8}" sibTransId="{E1071D45-444A-4367-8183-73BD3BE88D3D}"/>
    <dgm:cxn modelId="{662314AB-581F-41F8-863E-8C2009B29BA0}" srcId="{BA9F6FA9-36E2-4943-8D9D-038CAFB53420}" destId="{0CCE5B62-4C02-4188-9F9F-1CB24E75F461}" srcOrd="0" destOrd="0" parTransId="{06F787AF-77E3-4A6B-B02F-5842FC32DFAF}" sibTransId="{49EC17F9-4DA0-4539-B917-D5C6F9F446F3}"/>
    <dgm:cxn modelId="{3C5FFCB3-7F8B-4416-BFA8-5FCE1AF953FD}" srcId="{BA9F6FA9-36E2-4943-8D9D-038CAFB53420}" destId="{F52F20A6-3B55-411C-9E40-8541D3DCEF64}" srcOrd="2" destOrd="0" parTransId="{93FF7367-31F7-4252-A06E-9D688ED09E3C}" sibTransId="{AF842561-3E93-43D3-9DB4-EDC5AC376BC6}"/>
    <dgm:cxn modelId="{C38375F2-61E7-4B2A-B2E8-9F8C71EF8886}" type="presParOf" srcId="{62DE427B-961E-4B75-A330-392E5F55C7CB}" destId="{841578AA-9F29-4694-9CBF-0FA08FF55137}" srcOrd="0" destOrd="0" presId="urn:microsoft.com/office/officeart/2008/layout/LinedList"/>
    <dgm:cxn modelId="{8B6E045B-4744-4B5B-A63D-2B74FE6BB416}" type="presParOf" srcId="{62DE427B-961E-4B75-A330-392E5F55C7CB}" destId="{4AF02382-392B-46C2-B535-57FF0D813ECC}" srcOrd="1" destOrd="0" presId="urn:microsoft.com/office/officeart/2008/layout/LinedList"/>
    <dgm:cxn modelId="{715A72EA-0BC2-4F8E-99BE-CC43BF7640D4}" type="presParOf" srcId="{4AF02382-392B-46C2-B535-57FF0D813ECC}" destId="{FA1D1710-FCE3-4931-BF79-723DB9E2F9FE}" srcOrd="0" destOrd="0" presId="urn:microsoft.com/office/officeart/2008/layout/LinedList"/>
    <dgm:cxn modelId="{1ED80CBE-9127-4356-9726-694EB807E448}" type="presParOf" srcId="{4AF02382-392B-46C2-B535-57FF0D813ECC}" destId="{258EAF99-F518-42C1-9340-F43B49BAF227}" srcOrd="1" destOrd="0" presId="urn:microsoft.com/office/officeart/2008/layout/LinedList"/>
    <dgm:cxn modelId="{DE2C3E04-47E4-4331-B7EB-D31C1B6B793A}" type="presParOf" srcId="{62DE427B-961E-4B75-A330-392E5F55C7CB}" destId="{AE4EAF18-BC2F-444F-AFDD-12D6AC74E468}" srcOrd="2" destOrd="0" presId="urn:microsoft.com/office/officeart/2008/layout/LinedList"/>
    <dgm:cxn modelId="{A98AE42D-90C6-4E94-951B-13A19B36C7F2}" type="presParOf" srcId="{62DE427B-961E-4B75-A330-392E5F55C7CB}" destId="{8FD6304A-172A-49A3-94E2-A31EEE6795A3}" srcOrd="3" destOrd="0" presId="urn:microsoft.com/office/officeart/2008/layout/LinedList"/>
    <dgm:cxn modelId="{6196F307-49B7-4CF1-92A1-B4154158EFAD}" type="presParOf" srcId="{8FD6304A-172A-49A3-94E2-A31EEE6795A3}" destId="{D13D7C5A-EE47-479E-AE64-A2FAA93419B5}" srcOrd="0" destOrd="0" presId="urn:microsoft.com/office/officeart/2008/layout/LinedList"/>
    <dgm:cxn modelId="{448EC1F7-F0F8-4B9F-B6C7-0C68C6D61F07}" type="presParOf" srcId="{8FD6304A-172A-49A3-94E2-A31EEE6795A3}" destId="{7F2D6D36-664F-40E8-8FD7-9E34F5CF0C93}" srcOrd="1" destOrd="0" presId="urn:microsoft.com/office/officeart/2008/layout/LinedList"/>
    <dgm:cxn modelId="{277EF15C-6249-4C98-BB00-7938869BCD49}" type="presParOf" srcId="{62DE427B-961E-4B75-A330-392E5F55C7CB}" destId="{06636BC8-3A65-4317-A62B-3C45CA3BFDD4}" srcOrd="4" destOrd="0" presId="urn:microsoft.com/office/officeart/2008/layout/LinedList"/>
    <dgm:cxn modelId="{B768FC4F-3FE9-4EE2-A660-4A1A57FDA55C}" type="presParOf" srcId="{62DE427B-961E-4B75-A330-392E5F55C7CB}" destId="{0A9553B4-012A-4D3A-B840-1F36B8034E65}" srcOrd="5" destOrd="0" presId="urn:microsoft.com/office/officeart/2008/layout/LinedList"/>
    <dgm:cxn modelId="{4BB19880-2BF7-4714-898D-9708E7F3E304}" type="presParOf" srcId="{0A9553B4-012A-4D3A-B840-1F36B8034E65}" destId="{3635EE6A-F3BB-4F72-BD17-DFBE3CAEFCAF}" srcOrd="0" destOrd="0" presId="urn:microsoft.com/office/officeart/2008/layout/LinedList"/>
    <dgm:cxn modelId="{835DBF2F-188A-4B4D-BB5E-DF67DD511571}" type="presParOf" srcId="{0A9553B4-012A-4D3A-B840-1F36B8034E65}" destId="{BBACE8D3-6A50-4181-AFC7-C7A35CBF3CD1}" srcOrd="1" destOrd="0" presId="urn:microsoft.com/office/officeart/2008/layout/LinedList"/>
    <dgm:cxn modelId="{248AB190-C0A0-452D-A41E-9E6ED7A6D74B}" type="presParOf" srcId="{62DE427B-961E-4B75-A330-392E5F55C7CB}" destId="{7710E579-3838-413C-9508-11E13C615B70}" srcOrd="6" destOrd="0" presId="urn:microsoft.com/office/officeart/2008/layout/LinedList"/>
    <dgm:cxn modelId="{A02B7B15-BEA6-4903-810E-416BCAD17026}" type="presParOf" srcId="{62DE427B-961E-4B75-A330-392E5F55C7CB}" destId="{9E2AC75F-F484-4F1F-9215-36BCDBFBCFCB}" srcOrd="7" destOrd="0" presId="urn:microsoft.com/office/officeart/2008/layout/LinedList"/>
    <dgm:cxn modelId="{9FCC567D-3C59-40C4-9182-58A3DBB90F78}" type="presParOf" srcId="{9E2AC75F-F484-4F1F-9215-36BCDBFBCFCB}" destId="{279221C1-F932-42FB-8ABE-55178507964B}" srcOrd="0" destOrd="0" presId="urn:microsoft.com/office/officeart/2008/layout/LinedList"/>
    <dgm:cxn modelId="{9FF86F3F-4A98-4F5C-B516-9C817AA74898}" type="presParOf" srcId="{9E2AC75F-F484-4F1F-9215-36BCDBFBCFCB}" destId="{1177D1DF-12CF-4625-8F7D-3F7243F5C1F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B48DD99-F67C-44B2-9BFB-1D60CDE60FE9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E22520D-5184-4F2A-872E-6D29F673649B}">
      <dgm:prSet/>
      <dgm:spPr/>
      <dgm:t>
        <a:bodyPr/>
        <a:lstStyle/>
        <a:p>
          <a:r>
            <a:rPr lang="en-US"/>
            <a:t>Strengthen</a:t>
          </a:r>
        </a:p>
      </dgm:t>
    </dgm:pt>
    <dgm:pt modelId="{3FB903BD-BDA0-45BD-B280-221BDF4A62F2}" type="parTrans" cxnId="{8BD41A59-4849-4E2E-8CFD-CAB8C1BE06CC}">
      <dgm:prSet/>
      <dgm:spPr/>
      <dgm:t>
        <a:bodyPr/>
        <a:lstStyle/>
        <a:p>
          <a:endParaRPr lang="en-US"/>
        </a:p>
      </dgm:t>
    </dgm:pt>
    <dgm:pt modelId="{16B5AA13-DA51-4FB2-AFB4-B0FBEA0BD236}" type="sibTrans" cxnId="{8BD41A59-4849-4E2E-8CFD-CAB8C1BE06CC}">
      <dgm:prSet/>
      <dgm:spPr/>
      <dgm:t>
        <a:bodyPr/>
        <a:lstStyle/>
        <a:p>
          <a:endParaRPr lang="en-US"/>
        </a:p>
      </dgm:t>
    </dgm:pt>
    <dgm:pt modelId="{14B4EDA9-F33D-43A6-8B29-A2DE9F58BE70}">
      <dgm:prSet/>
      <dgm:spPr/>
      <dgm:t>
        <a:bodyPr/>
        <a:lstStyle/>
        <a:p>
          <a:r>
            <a:rPr lang="en-US"/>
            <a:t>Strengthen the selection of surrogate endpoints</a:t>
          </a:r>
        </a:p>
      </dgm:t>
    </dgm:pt>
    <dgm:pt modelId="{F1780741-C361-4450-9631-85C41ED10063}" type="parTrans" cxnId="{BB0DE1AB-5D81-4A6B-9329-996B160E3084}">
      <dgm:prSet/>
      <dgm:spPr/>
      <dgm:t>
        <a:bodyPr/>
        <a:lstStyle/>
        <a:p>
          <a:endParaRPr lang="en-US"/>
        </a:p>
      </dgm:t>
    </dgm:pt>
    <dgm:pt modelId="{1106AF56-7C73-418B-8B6D-49EA7C5A553A}" type="sibTrans" cxnId="{BB0DE1AB-5D81-4A6B-9329-996B160E3084}">
      <dgm:prSet/>
      <dgm:spPr/>
      <dgm:t>
        <a:bodyPr/>
        <a:lstStyle/>
        <a:p>
          <a:endParaRPr lang="en-US"/>
        </a:p>
      </dgm:t>
    </dgm:pt>
    <dgm:pt modelId="{BDAB88A6-E653-49DB-A5C5-B0509B286095}">
      <dgm:prSet/>
      <dgm:spPr/>
      <dgm:t>
        <a:bodyPr/>
        <a:lstStyle/>
        <a:p>
          <a:r>
            <a:rPr lang="en-US"/>
            <a:t>Increase</a:t>
          </a:r>
        </a:p>
      </dgm:t>
    </dgm:pt>
    <dgm:pt modelId="{526026C8-5637-46F4-88CE-F0D8475E09BA}" type="parTrans" cxnId="{A5B39236-7F16-4806-9CBF-B4CDF083D3BA}">
      <dgm:prSet/>
      <dgm:spPr/>
      <dgm:t>
        <a:bodyPr/>
        <a:lstStyle/>
        <a:p>
          <a:endParaRPr lang="en-US"/>
        </a:p>
      </dgm:t>
    </dgm:pt>
    <dgm:pt modelId="{E0834B3A-126B-4DA1-A7D5-E9AD84ACC263}" type="sibTrans" cxnId="{A5B39236-7F16-4806-9CBF-B4CDF083D3BA}">
      <dgm:prSet/>
      <dgm:spPr/>
      <dgm:t>
        <a:bodyPr/>
        <a:lstStyle/>
        <a:p>
          <a:endParaRPr lang="en-US"/>
        </a:p>
      </dgm:t>
    </dgm:pt>
    <dgm:pt modelId="{933D83A1-5123-43A0-A403-BB4AEE5ACB38}">
      <dgm:prSet/>
      <dgm:spPr/>
      <dgm:t>
        <a:bodyPr/>
        <a:lstStyle/>
        <a:p>
          <a:r>
            <a:rPr lang="en-US"/>
            <a:t>Increase consistency and clarify evidence standards to explain use of AA</a:t>
          </a:r>
        </a:p>
      </dgm:t>
    </dgm:pt>
    <dgm:pt modelId="{0964CEDD-99CC-4861-A458-1D35E86E05A8}" type="parTrans" cxnId="{1F8BDFA2-8868-4601-8835-7E1607E0CA8B}">
      <dgm:prSet/>
      <dgm:spPr/>
      <dgm:t>
        <a:bodyPr/>
        <a:lstStyle/>
        <a:p>
          <a:endParaRPr lang="en-US"/>
        </a:p>
      </dgm:t>
    </dgm:pt>
    <dgm:pt modelId="{5186BA8C-1CFE-4023-96D3-39ACB4B4FED7}" type="sibTrans" cxnId="{1F8BDFA2-8868-4601-8835-7E1607E0CA8B}">
      <dgm:prSet/>
      <dgm:spPr/>
      <dgm:t>
        <a:bodyPr/>
        <a:lstStyle/>
        <a:p>
          <a:endParaRPr lang="en-US"/>
        </a:p>
      </dgm:t>
    </dgm:pt>
    <dgm:pt modelId="{548BC358-FB5D-4583-A7D9-018B1EF4F2E2}">
      <dgm:prSet/>
      <dgm:spPr/>
      <dgm:t>
        <a:bodyPr/>
        <a:lstStyle/>
        <a:p>
          <a:r>
            <a:rPr lang="en-US"/>
            <a:t>Require</a:t>
          </a:r>
        </a:p>
      </dgm:t>
    </dgm:pt>
    <dgm:pt modelId="{9066F564-E3A6-41FE-A05F-72E90EB62200}" type="parTrans" cxnId="{34498D11-AD3E-455C-A928-8648945AF155}">
      <dgm:prSet/>
      <dgm:spPr/>
      <dgm:t>
        <a:bodyPr/>
        <a:lstStyle/>
        <a:p>
          <a:endParaRPr lang="en-US"/>
        </a:p>
      </dgm:t>
    </dgm:pt>
    <dgm:pt modelId="{03C16394-46D2-436A-9BAD-D5E66740F145}" type="sibTrans" cxnId="{34498D11-AD3E-455C-A928-8648945AF155}">
      <dgm:prSet/>
      <dgm:spPr/>
      <dgm:t>
        <a:bodyPr/>
        <a:lstStyle/>
        <a:p>
          <a:endParaRPr lang="en-US"/>
        </a:p>
      </dgm:t>
    </dgm:pt>
    <dgm:pt modelId="{9C3332C2-681C-48F6-859F-5FA22D9C8C1C}">
      <dgm:prSet/>
      <dgm:spPr/>
      <dgm:t>
        <a:bodyPr/>
        <a:lstStyle/>
        <a:p>
          <a:r>
            <a:rPr lang="en-US"/>
            <a:t>Require greater use of  randomized controlled trials</a:t>
          </a:r>
        </a:p>
      </dgm:t>
    </dgm:pt>
    <dgm:pt modelId="{A3FAEAF3-51B3-486B-ADF0-B9807A1EA6A3}" type="parTrans" cxnId="{A209530F-6CED-40F6-ACE2-82E9BBE0D2BB}">
      <dgm:prSet/>
      <dgm:spPr/>
      <dgm:t>
        <a:bodyPr/>
        <a:lstStyle/>
        <a:p>
          <a:endParaRPr lang="en-US"/>
        </a:p>
      </dgm:t>
    </dgm:pt>
    <dgm:pt modelId="{79092137-EEF7-4EB8-B601-6899B0368564}" type="sibTrans" cxnId="{A209530F-6CED-40F6-ACE2-82E9BBE0D2BB}">
      <dgm:prSet/>
      <dgm:spPr/>
      <dgm:t>
        <a:bodyPr/>
        <a:lstStyle/>
        <a:p>
          <a:endParaRPr lang="en-US"/>
        </a:p>
      </dgm:t>
    </dgm:pt>
    <dgm:pt modelId="{428E4F47-3BF8-44B8-A371-495B6B48AD5B}">
      <dgm:prSet/>
      <dgm:spPr/>
      <dgm:t>
        <a:bodyPr/>
        <a:lstStyle/>
        <a:p>
          <a:r>
            <a:rPr lang="en-US"/>
            <a:t>Create</a:t>
          </a:r>
        </a:p>
      </dgm:t>
    </dgm:pt>
    <dgm:pt modelId="{CACFF82F-192A-40A7-ABE3-59B0360725E5}" type="parTrans" cxnId="{64525AD0-36E0-47A5-9D79-BE91FEAA0C06}">
      <dgm:prSet/>
      <dgm:spPr/>
      <dgm:t>
        <a:bodyPr/>
        <a:lstStyle/>
        <a:p>
          <a:endParaRPr lang="en-US"/>
        </a:p>
      </dgm:t>
    </dgm:pt>
    <dgm:pt modelId="{ADA83692-DB3A-4B5E-BDF7-80CF20D8F307}" type="sibTrans" cxnId="{64525AD0-36E0-47A5-9D79-BE91FEAA0C06}">
      <dgm:prSet/>
      <dgm:spPr/>
      <dgm:t>
        <a:bodyPr/>
        <a:lstStyle/>
        <a:p>
          <a:endParaRPr lang="en-US"/>
        </a:p>
      </dgm:t>
    </dgm:pt>
    <dgm:pt modelId="{16C203C9-F307-4C65-A60A-39A8F204BA41}">
      <dgm:prSet/>
      <dgm:spPr/>
      <dgm:t>
        <a:bodyPr/>
        <a:lstStyle/>
        <a:p>
          <a:r>
            <a:rPr lang="en-US"/>
            <a:t>Create new label alert and patient material for AA drugs</a:t>
          </a:r>
        </a:p>
      </dgm:t>
    </dgm:pt>
    <dgm:pt modelId="{2714F063-BD47-4748-8024-66560F845424}" type="parTrans" cxnId="{38F9D06A-7C2E-4F66-94F3-E0732F78E5CC}">
      <dgm:prSet/>
      <dgm:spPr/>
      <dgm:t>
        <a:bodyPr/>
        <a:lstStyle/>
        <a:p>
          <a:endParaRPr lang="en-US"/>
        </a:p>
      </dgm:t>
    </dgm:pt>
    <dgm:pt modelId="{6A963FC7-8765-4487-9656-C470C5A9212E}" type="sibTrans" cxnId="{38F9D06A-7C2E-4F66-94F3-E0732F78E5CC}">
      <dgm:prSet/>
      <dgm:spPr/>
      <dgm:t>
        <a:bodyPr/>
        <a:lstStyle/>
        <a:p>
          <a:endParaRPr lang="en-US"/>
        </a:p>
      </dgm:t>
    </dgm:pt>
    <dgm:pt modelId="{47762AFC-B93B-475D-BB7E-5293DC1BD0BF}">
      <dgm:prSet/>
      <dgm:spPr/>
      <dgm:t>
        <a:bodyPr/>
        <a:lstStyle/>
        <a:p>
          <a:r>
            <a:rPr lang="en-US"/>
            <a:t>Increase</a:t>
          </a:r>
        </a:p>
      </dgm:t>
    </dgm:pt>
    <dgm:pt modelId="{39009223-A346-461D-8314-C234B87C1228}" type="parTrans" cxnId="{A6DA0396-8137-452F-97ED-A723AB39ADB7}">
      <dgm:prSet/>
      <dgm:spPr/>
      <dgm:t>
        <a:bodyPr/>
        <a:lstStyle/>
        <a:p>
          <a:endParaRPr lang="en-US"/>
        </a:p>
      </dgm:t>
    </dgm:pt>
    <dgm:pt modelId="{85BE62DA-16C4-459D-8247-44ED0B75ACE6}" type="sibTrans" cxnId="{A6DA0396-8137-452F-97ED-A723AB39ADB7}">
      <dgm:prSet/>
      <dgm:spPr/>
      <dgm:t>
        <a:bodyPr/>
        <a:lstStyle/>
        <a:p>
          <a:endParaRPr lang="en-US"/>
        </a:p>
      </dgm:t>
    </dgm:pt>
    <dgm:pt modelId="{C7793FF3-B514-4D79-B81A-5DAFA21B2E56}">
      <dgm:prSet/>
      <dgm:spPr/>
      <dgm:t>
        <a:bodyPr/>
        <a:lstStyle/>
        <a:p>
          <a:r>
            <a:rPr lang="en-US"/>
            <a:t>Increase enforcement of requirements to complete confirmatory trials</a:t>
          </a:r>
        </a:p>
      </dgm:t>
    </dgm:pt>
    <dgm:pt modelId="{44CE4EF6-7D74-478C-870E-D67E0E65EFDE}" type="parTrans" cxnId="{ED438CF1-CCE6-41D9-9FF9-23EA2036DD6C}">
      <dgm:prSet/>
      <dgm:spPr/>
      <dgm:t>
        <a:bodyPr/>
        <a:lstStyle/>
        <a:p>
          <a:endParaRPr lang="en-US"/>
        </a:p>
      </dgm:t>
    </dgm:pt>
    <dgm:pt modelId="{3D0704C5-7532-4494-A3EE-1CE01ED6BB33}" type="sibTrans" cxnId="{ED438CF1-CCE6-41D9-9FF9-23EA2036DD6C}">
      <dgm:prSet/>
      <dgm:spPr/>
      <dgm:t>
        <a:bodyPr/>
        <a:lstStyle/>
        <a:p>
          <a:endParaRPr lang="en-US"/>
        </a:p>
      </dgm:t>
    </dgm:pt>
    <dgm:pt modelId="{3A05812E-4213-488E-9A66-C459D6E0EDDB}">
      <dgm:prSet/>
      <dgm:spPr/>
      <dgm:t>
        <a:bodyPr/>
        <a:lstStyle/>
        <a:p>
          <a:r>
            <a:rPr lang="en-US"/>
            <a:t>Withdraw</a:t>
          </a:r>
        </a:p>
      </dgm:t>
    </dgm:pt>
    <dgm:pt modelId="{EDDE4A54-73DC-4BEC-B474-F99E75B32D3F}" type="parTrans" cxnId="{5C8E92E7-297D-4425-8170-56DC9F97D698}">
      <dgm:prSet/>
      <dgm:spPr/>
      <dgm:t>
        <a:bodyPr/>
        <a:lstStyle/>
        <a:p>
          <a:endParaRPr lang="en-US"/>
        </a:p>
      </dgm:t>
    </dgm:pt>
    <dgm:pt modelId="{D514AB95-7795-423F-97A1-62DED8B21DD5}" type="sibTrans" cxnId="{5C8E92E7-297D-4425-8170-56DC9F97D698}">
      <dgm:prSet/>
      <dgm:spPr/>
      <dgm:t>
        <a:bodyPr/>
        <a:lstStyle/>
        <a:p>
          <a:endParaRPr lang="en-US"/>
        </a:p>
      </dgm:t>
    </dgm:pt>
    <dgm:pt modelId="{7D29D120-EBFC-4AD0-9F1D-72094CA42281}">
      <dgm:prSet/>
      <dgm:spPr/>
      <dgm:t>
        <a:bodyPr/>
        <a:lstStyle/>
        <a:p>
          <a:r>
            <a:rPr lang="en-US"/>
            <a:t>Automatically withdraw approval for drugs lacking confirmatory evidence</a:t>
          </a:r>
        </a:p>
      </dgm:t>
    </dgm:pt>
    <dgm:pt modelId="{95BE044B-D3C0-4E53-9EA3-436D9849DAFA}" type="parTrans" cxnId="{A7049405-5021-4CC6-95B8-A800737E526E}">
      <dgm:prSet/>
      <dgm:spPr/>
      <dgm:t>
        <a:bodyPr/>
        <a:lstStyle/>
        <a:p>
          <a:endParaRPr lang="en-US"/>
        </a:p>
      </dgm:t>
    </dgm:pt>
    <dgm:pt modelId="{09A4D25D-9912-43AC-B9B1-E8EB999FA1C7}" type="sibTrans" cxnId="{A7049405-5021-4CC6-95B8-A800737E526E}">
      <dgm:prSet/>
      <dgm:spPr/>
      <dgm:t>
        <a:bodyPr/>
        <a:lstStyle/>
        <a:p>
          <a:endParaRPr lang="en-US"/>
        </a:p>
      </dgm:t>
    </dgm:pt>
    <dgm:pt modelId="{81155800-19F8-4926-8923-99CAECF7408B}">
      <dgm:prSet/>
      <dgm:spPr/>
      <dgm:t>
        <a:bodyPr/>
        <a:lstStyle/>
        <a:p>
          <a:r>
            <a:rPr lang="en-US"/>
            <a:t>Create</a:t>
          </a:r>
        </a:p>
      </dgm:t>
    </dgm:pt>
    <dgm:pt modelId="{F538BB57-C9A9-411A-9A1D-C4657729BDAC}" type="parTrans" cxnId="{7901A026-F0CD-400A-9FD0-890E1363EEF9}">
      <dgm:prSet/>
      <dgm:spPr/>
      <dgm:t>
        <a:bodyPr/>
        <a:lstStyle/>
        <a:p>
          <a:endParaRPr lang="en-US"/>
        </a:p>
      </dgm:t>
    </dgm:pt>
    <dgm:pt modelId="{0096AF61-66D2-4B8E-ABAF-F394A1974DCE}" type="sibTrans" cxnId="{7901A026-F0CD-400A-9FD0-890E1363EEF9}">
      <dgm:prSet/>
      <dgm:spPr/>
      <dgm:t>
        <a:bodyPr/>
        <a:lstStyle/>
        <a:p>
          <a:endParaRPr lang="en-US"/>
        </a:p>
      </dgm:t>
    </dgm:pt>
    <dgm:pt modelId="{FB3E2E34-AF9B-471E-8768-0702AAEE0A5F}">
      <dgm:prSet/>
      <dgm:spPr/>
      <dgm:t>
        <a:bodyPr/>
        <a:lstStyle/>
        <a:p>
          <a:r>
            <a:rPr lang="en-US"/>
            <a:t>Create a “safety only” approval pathway—waive insurance coverage requirements</a:t>
          </a:r>
        </a:p>
      </dgm:t>
    </dgm:pt>
    <dgm:pt modelId="{B2019D6B-B054-4969-8623-21BFBB8AA211}" type="parTrans" cxnId="{99CBB5D7-6041-458A-ADDB-401787227B44}">
      <dgm:prSet/>
      <dgm:spPr/>
      <dgm:t>
        <a:bodyPr/>
        <a:lstStyle/>
        <a:p>
          <a:endParaRPr lang="en-US"/>
        </a:p>
      </dgm:t>
    </dgm:pt>
    <dgm:pt modelId="{674D96AE-5A08-4DC8-8C90-E8CFEA674EFE}" type="sibTrans" cxnId="{99CBB5D7-6041-458A-ADDB-401787227B44}">
      <dgm:prSet/>
      <dgm:spPr/>
      <dgm:t>
        <a:bodyPr/>
        <a:lstStyle/>
        <a:p>
          <a:endParaRPr lang="en-US"/>
        </a:p>
      </dgm:t>
    </dgm:pt>
    <dgm:pt modelId="{A69DD48F-59C6-4DFA-A6D5-105B2615A3B0}" type="pres">
      <dgm:prSet presAssocID="{6B48DD99-F67C-44B2-9BFB-1D60CDE60FE9}" presName="Name0" presStyleCnt="0">
        <dgm:presLayoutVars>
          <dgm:dir/>
          <dgm:animLvl val="lvl"/>
          <dgm:resizeHandles val="exact"/>
        </dgm:presLayoutVars>
      </dgm:prSet>
      <dgm:spPr/>
    </dgm:pt>
    <dgm:pt modelId="{7022A288-1290-4657-8B21-D9ADB2486CEB}" type="pres">
      <dgm:prSet presAssocID="{81155800-19F8-4926-8923-99CAECF7408B}" presName="boxAndChildren" presStyleCnt="0"/>
      <dgm:spPr/>
    </dgm:pt>
    <dgm:pt modelId="{0BA900A2-A280-4D2D-B112-FDD20D862D05}" type="pres">
      <dgm:prSet presAssocID="{81155800-19F8-4926-8923-99CAECF7408B}" presName="parentTextBox" presStyleLbl="alignNode1" presStyleIdx="0" presStyleCnt="7"/>
      <dgm:spPr/>
    </dgm:pt>
    <dgm:pt modelId="{7853969D-900B-4618-9191-08400ECC0A17}" type="pres">
      <dgm:prSet presAssocID="{81155800-19F8-4926-8923-99CAECF7408B}" presName="descendantBox" presStyleLbl="bgAccFollowNode1" presStyleIdx="0" presStyleCnt="7"/>
      <dgm:spPr/>
    </dgm:pt>
    <dgm:pt modelId="{0CF818D5-B9CF-4CA0-BECE-6AD2E41516E8}" type="pres">
      <dgm:prSet presAssocID="{D514AB95-7795-423F-97A1-62DED8B21DD5}" presName="sp" presStyleCnt="0"/>
      <dgm:spPr/>
    </dgm:pt>
    <dgm:pt modelId="{D2668BC3-A424-4D1B-94F7-70C3541C34F8}" type="pres">
      <dgm:prSet presAssocID="{3A05812E-4213-488E-9A66-C459D6E0EDDB}" presName="arrowAndChildren" presStyleCnt="0"/>
      <dgm:spPr/>
    </dgm:pt>
    <dgm:pt modelId="{BD03E453-D0BC-4F14-A3C6-D788E180BE4D}" type="pres">
      <dgm:prSet presAssocID="{3A05812E-4213-488E-9A66-C459D6E0EDDB}" presName="parentTextArrow" presStyleLbl="node1" presStyleIdx="0" presStyleCnt="0"/>
      <dgm:spPr/>
    </dgm:pt>
    <dgm:pt modelId="{7FD3F5E0-EF73-4694-83EC-E26E4BFC3EBB}" type="pres">
      <dgm:prSet presAssocID="{3A05812E-4213-488E-9A66-C459D6E0EDDB}" presName="arrow" presStyleLbl="alignNode1" presStyleIdx="1" presStyleCnt="7"/>
      <dgm:spPr/>
    </dgm:pt>
    <dgm:pt modelId="{AFE2FD4E-A2E1-43C2-86D2-7165C221CA7D}" type="pres">
      <dgm:prSet presAssocID="{3A05812E-4213-488E-9A66-C459D6E0EDDB}" presName="descendantArrow" presStyleLbl="bgAccFollowNode1" presStyleIdx="1" presStyleCnt="7"/>
      <dgm:spPr/>
    </dgm:pt>
    <dgm:pt modelId="{3CCF71A7-6324-4D72-BE8E-6D3F348AA8B5}" type="pres">
      <dgm:prSet presAssocID="{85BE62DA-16C4-459D-8247-44ED0B75ACE6}" presName="sp" presStyleCnt="0"/>
      <dgm:spPr/>
    </dgm:pt>
    <dgm:pt modelId="{FCFFB144-D110-4CA1-8121-9C638B15888C}" type="pres">
      <dgm:prSet presAssocID="{47762AFC-B93B-475D-BB7E-5293DC1BD0BF}" presName="arrowAndChildren" presStyleCnt="0"/>
      <dgm:spPr/>
    </dgm:pt>
    <dgm:pt modelId="{53A3A6BF-9DAF-4FC3-A787-C1341AC0B4AE}" type="pres">
      <dgm:prSet presAssocID="{47762AFC-B93B-475D-BB7E-5293DC1BD0BF}" presName="parentTextArrow" presStyleLbl="node1" presStyleIdx="0" presStyleCnt="0"/>
      <dgm:spPr/>
    </dgm:pt>
    <dgm:pt modelId="{46C529B5-CB94-4054-BDB4-0CE917349FB5}" type="pres">
      <dgm:prSet presAssocID="{47762AFC-B93B-475D-BB7E-5293DC1BD0BF}" presName="arrow" presStyleLbl="alignNode1" presStyleIdx="2" presStyleCnt="7"/>
      <dgm:spPr/>
    </dgm:pt>
    <dgm:pt modelId="{C9AD680C-9D3D-4D3F-B0D1-BE8BDD85DFAD}" type="pres">
      <dgm:prSet presAssocID="{47762AFC-B93B-475D-BB7E-5293DC1BD0BF}" presName="descendantArrow" presStyleLbl="bgAccFollowNode1" presStyleIdx="2" presStyleCnt="7"/>
      <dgm:spPr/>
    </dgm:pt>
    <dgm:pt modelId="{1B982EA1-BA9F-4198-9354-6B160FD9188F}" type="pres">
      <dgm:prSet presAssocID="{ADA83692-DB3A-4B5E-BDF7-80CF20D8F307}" presName="sp" presStyleCnt="0"/>
      <dgm:spPr/>
    </dgm:pt>
    <dgm:pt modelId="{EFC8C42E-7753-496F-807A-643E01117CCB}" type="pres">
      <dgm:prSet presAssocID="{428E4F47-3BF8-44B8-A371-495B6B48AD5B}" presName="arrowAndChildren" presStyleCnt="0"/>
      <dgm:spPr/>
    </dgm:pt>
    <dgm:pt modelId="{6016D067-F845-4C60-92A9-336905EF8BB1}" type="pres">
      <dgm:prSet presAssocID="{428E4F47-3BF8-44B8-A371-495B6B48AD5B}" presName="parentTextArrow" presStyleLbl="node1" presStyleIdx="0" presStyleCnt="0"/>
      <dgm:spPr/>
    </dgm:pt>
    <dgm:pt modelId="{1B5A6FF3-A3AA-40E1-B054-229BBEB4373F}" type="pres">
      <dgm:prSet presAssocID="{428E4F47-3BF8-44B8-A371-495B6B48AD5B}" presName="arrow" presStyleLbl="alignNode1" presStyleIdx="3" presStyleCnt="7"/>
      <dgm:spPr/>
    </dgm:pt>
    <dgm:pt modelId="{14D08183-1C7C-4BA5-B4E1-CFB54DFF1D10}" type="pres">
      <dgm:prSet presAssocID="{428E4F47-3BF8-44B8-A371-495B6B48AD5B}" presName="descendantArrow" presStyleLbl="bgAccFollowNode1" presStyleIdx="3" presStyleCnt="7"/>
      <dgm:spPr/>
    </dgm:pt>
    <dgm:pt modelId="{3C62F8D4-8BAE-4CDA-B1F2-3FC4E56C621B}" type="pres">
      <dgm:prSet presAssocID="{03C16394-46D2-436A-9BAD-D5E66740F145}" presName="sp" presStyleCnt="0"/>
      <dgm:spPr/>
    </dgm:pt>
    <dgm:pt modelId="{1701147C-3A34-4096-B53C-348A46F23070}" type="pres">
      <dgm:prSet presAssocID="{548BC358-FB5D-4583-A7D9-018B1EF4F2E2}" presName="arrowAndChildren" presStyleCnt="0"/>
      <dgm:spPr/>
    </dgm:pt>
    <dgm:pt modelId="{230F5B41-33A0-450B-B64C-F7A0C7F18B5C}" type="pres">
      <dgm:prSet presAssocID="{548BC358-FB5D-4583-A7D9-018B1EF4F2E2}" presName="parentTextArrow" presStyleLbl="node1" presStyleIdx="0" presStyleCnt="0"/>
      <dgm:spPr/>
    </dgm:pt>
    <dgm:pt modelId="{AC19BD90-EF31-4D59-A6E4-30645F740353}" type="pres">
      <dgm:prSet presAssocID="{548BC358-FB5D-4583-A7D9-018B1EF4F2E2}" presName="arrow" presStyleLbl="alignNode1" presStyleIdx="4" presStyleCnt="7"/>
      <dgm:spPr/>
    </dgm:pt>
    <dgm:pt modelId="{EBEA30C4-C834-4C44-B817-3C086EF21E0F}" type="pres">
      <dgm:prSet presAssocID="{548BC358-FB5D-4583-A7D9-018B1EF4F2E2}" presName="descendantArrow" presStyleLbl="bgAccFollowNode1" presStyleIdx="4" presStyleCnt="7"/>
      <dgm:spPr/>
    </dgm:pt>
    <dgm:pt modelId="{90679E48-2C79-4EF9-BABD-BF104EA34E5A}" type="pres">
      <dgm:prSet presAssocID="{E0834B3A-126B-4DA1-A7D5-E9AD84ACC263}" presName="sp" presStyleCnt="0"/>
      <dgm:spPr/>
    </dgm:pt>
    <dgm:pt modelId="{D5FE6FA8-6A22-4349-A79B-D30421F113B1}" type="pres">
      <dgm:prSet presAssocID="{BDAB88A6-E653-49DB-A5C5-B0509B286095}" presName="arrowAndChildren" presStyleCnt="0"/>
      <dgm:spPr/>
    </dgm:pt>
    <dgm:pt modelId="{C05C90BC-791F-4956-89D5-3B430D8A41B4}" type="pres">
      <dgm:prSet presAssocID="{BDAB88A6-E653-49DB-A5C5-B0509B286095}" presName="parentTextArrow" presStyleLbl="node1" presStyleIdx="0" presStyleCnt="0"/>
      <dgm:spPr/>
    </dgm:pt>
    <dgm:pt modelId="{5CB92943-5672-471E-810A-E675F7AADEC2}" type="pres">
      <dgm:prSet presAssocID="{BDAB88A6-E653-49DB-A5C5-B0509B286095}" presName="arrow" presStyleLbl="alignNode1" presStyleIdx="5" presStyleCnt="7"/>
      <dgm:spPr/>
    </dgm:pt>
    <dgm:pt modelId="{8FDC57CF-9330-4DBD-B414-2451986E574C}" type="pres">
      <dgm:prSet presAssocID="{BDAB88A6-E653-49DB-A5C5-B0509B286095}" presName="descendantArrow" presStyleLbl="bgAccFollowNode1" presStyleIdx="5" presStyleCnt="7"/>
      <dgm:spPr/>
    </dgm:pt>
    <dgm:pt modelId="{9DA33AE1-D456-4288-9409-15B1F348948E}" type="pres">
      <dgm:prSet presAssocID="{16B5AA13-DA51-4FB2-AFB4-B0FBEA0BD236}" presName="sp" presStyleCnt="0"/>
      <dgm:spPr/>
    </dgm:pt>
    <dgm:pt modelId="{A7A93FCE-F5BC-48AB-88D7-58358286B1BB}" type="pres">
      <dgm:prSet presAssocID="{2E22520D-5184-4F2A-872E-6D29F673649B}" presName="arrowAndChildren" presStyleCnt="0"/>
      <dgm:spPr/>
    </dgm:pt>
    <dgm:pt modelId="{0DAD036A-AC85-46B4-A9F0-621BAEDDC3D4}" type="pres">
      <dgm:prSet presAssocID="{2E22520D-5184-4F2A-872E-6D29F673649B}" presName="parentTextArrow" presStyleLbl="node1" presStyleIdx="0" presStyleCnt="0"/>
      <dgm:spPr/>
    </dgm:pt>
    <dgm:pt modelId="{835EC694-A1C2-454E-81CE-08BB766E57E3}" type="pres">
      <dgm:prSet presAssocID="{2E22520D-5184-4F2A-872E-6D29F673649B}" presName="arrow" presStyleLbl="alignNode1" presStyleIdx="6" presStyleCnt="7"/>
      <dgm:spPr/>
    </dgm:pt>
    <dgm:pt modelId="{27D5CECB-7154-498D-83BB-B384F09D6E6E}" type="pres">
      <dgm:prSet presAssocID="{2E22520D-5184-4F2A-872E-6D29F673649B}" presName="descendantArrow" presStyleLbl="bgAccFollowNode1" presStyleIdx="6" presStyleCnt="7"/>
      <dgm:spPr/>
    </dgm:pt>
  </dgm:ptLst>
  <dgm:cxnLst>
    <dgm:cxn modelId="{A7049405-5021-4CC6-95B8-A800737E526E}" srcId="{3A05812E-4213-488E-9A66-C459D6E0EDDB}" destId="{7D29D120-EBFC-4AD0-9F1D-72094CA42281}" srcOrd="0" destOrd="0" parTransId="{95BE044B-D3C0-4E53-9EA3-436D9849DAFA}" sibTransId="{09A4D25D-9912-43AC-B9B1-E8EB999FA1C7}"/>
    <dgm:cxn modelId="{EB1CA60C-2E5C-48F1-977B-0C7A29D1210A}" type="presOf" srcId="{C7793FF3-B514-4D79-B81A-5DAFA21B2E56}" destId="{C9AD680C-9D3D-4D3F-B0D1-BE8BDD85DFAD}" srcOrd="0" destOrd="0" presId="urn:microsoft.com/office/officeart/2016/7/layout/VerticalDownArrowProcess"/>
    <dgm:cxn modelId="{A209530F-6CED-40F6-ACE2-82E9BBE0D2BB}" srcId="{548BC358-FB5D-4583-A7D9-018B1EF4F2E2}" destId="{9C3332C2-681C-48F6-859F-5FA22D9C8C1C}" srcOrd="0" destOrd="0" parTransId="{A3FAEAF3-51B3-486B-ADF0-B9807A1EA6A3}" sibTransId="{79092137-EEF7-4EB8-B601-6899B0368564}"/>
    <dgm:cxn modelId="{34498D11-AD3E-455C-A928-8648945AF155}" srcId="{6B48DD99-F67C-44B2-9BFB-1D60CDE60FE9}" destId="{548BC358-FB5D-4583-A7D9-018B1EF4F2E2}" srcOrd="2" destOrd="0" parTransId="{9066F564-E3A6-41FE-A05F-72E90EB62200}" sibTransId="{03C16394-46D2-436A-9BAD-D5E66740F145}"/>
    <dgm:cxn modelId="{E78D9722-B1FB-47E4-8A6E-CCA685B997EF}" type="presOf" srcId="{6B48DD99-F67C-44B2-9BFB-1D60CDE60FE9}" destId="{A69DD48F-59C6-4DFA-A6D5-105B2615A3B0}" srcOrd="0" destOrd="0" presId="urn:microsoft.com/office/officeart/2016/7/layout/VerticalDownArrowProcess"/>
    <dgm:cxn modelId="{7901A026-F0CD-400A-9FD0-890E1363EEF9}" srcId="{6B48DD99-F67C-44B2-9BFB-1D60CDE60FE9}" destId="{81155800-19F8-4926-8923-99CAECF7408B}" srcOrd="6" destOrd="0" parTransId="{F538BB57-C9A9-411A-9A1D-C4657729BDAC}" sibTransId="{0096AF61-66D2-4B8E-ABAF-F394A1974DCE}"/>
    <dgm:cxn modelId="{B1E6FB2B-12D3-4408-BB36-8C121306C4FF}" type="presOf" srcId="{BDAB88A6-E653-49DB-A5C5-B0509B286095}" destId="{C05C90BC-791F-4956-89D5-3B430D8A41B4}" srcOrd="0" destOrd="0" presId="urn:microsoft.com/office/officeart/2016/7/layout/VerticalDownArrowProcess"/>
    <dgm:cxn modelId="{DB37DC35-E7A5-4AF3-B58E-6BACB0FC04B1}" type="presOf" srcId="{81155800-19F8-4926-8923-99CAECF7408B}" destId="{0BA900A2-A280-4D2D-B112-FDD20D862D05}" srcOrd="0" destOrd="0" presId="urn:microsoft.com/office/officeart/2016/7/layout/VerticalDownArrowProcess"/>
    <dgm:cxn modelId="{A5B39236-7F16-4806-9CBF-B4CDF083D3BA}" srcId="{6B48DD99-F67C-44B2-9BFB-1D60CDE60FE9}" destId="{BDAB88A6-E653-49DB-A5C5-B0509B286095}" srcOrd="1" destOrd="0" parTransId="{526026C8-5637-46F4-88CE-F0D8475E09BA}" sibTransId="{E0834B3A-126B-4DA1-A7D5-E9AD84ACC263}"/>
    <dgm:cxn modelId="{ED3EBB67-5007-4C17-8F57-B73F252B1DF0}" type="presOf" srcId="{548BC358-FB5D-4583-A7D9-018B1EF4F2E2}" destId="{AC19BD90-EF31-4D59-A6E4-30645F740353}" srcOrd="1" destOrd="0" presId="urn:microsoft.com/office/officeart/2016/7/layout/VerticalDownArrowProcess"/>
    <dgm:cxn modelId="{0EC7CD4A-D99E-4A4A-AA4E-85B74CC17412}" type="presOf" srcId="{2E22520D-5184-4F2A-872E-6D29F673649B}" destId="{835EC694-A1C2-454E-81CE-08BB766E57E3}" srcOrd="1" destOrd="0" presId="urn:microsoft.com/office/officeart/2016/7/layout/VerticalDownArrowProcess"/>
    <dgm:cxn modelId="{38F9D06A-7C2E-4F66-94F3-E0732F78E5CC}" srcId="{428E4F47-3BF8-44B8-A371-495B6B48AD5B}" destId="{16C203C9-F307-4C65-A60A-39A8F204BA41}" srcOrd="0" destOrd="0" parTransId="{2714F063-BD47-4748-8024-66560F845424}" sibTransId="{6A963FC7-8765-4487-9656-C470C5A9212E}"/>
    <dgm:cxn modelId="{A35A6A75-D00A-42DC-9AE7-471EE4D3B5A7}" type="presOf" srcId="{BDAB88A6-E653-49DB-A5C5-B0509B286095}" destId="{5CB92943-5672-471E-810A-E675F7AADEC2}" srcOrd="1" destOrd="0" presId="urn:microsoft.com/office/officeart/2016/7/layout/VerticalDownArrowProcess"/>
    <dgm:cxn modelId="{8BD41A59-4849-4E2E-8CFD-CAB8C1BE06CC}" srcId="{6B48DD99-F67C-44B2-9BFB-1D60CDE60FE9}" destId="{2E22520D-5184-4F2A-872E-6D29F673649B}" srcOrd="0" destOrd="0" parTransId="{3FB903BD-BDA0-45BD-B280-221BDF4A62F2}" sibTransId="{16B5AA13-DA51-4FB2-AFB4-B0FBEA0BD236}"/>
    <dgm:cxn modelId="{E8C01992-7756-4D36-AFCC-59B7E151A90B}" type="presOf" srcId="{3A05812E-4213-488E-9A66-C459D6E0EDDB}" destId="{BD03E453-D0BC-4F14-A3C6-D788E180BE4D}" srcOrd="0" destOrd="0" presId="urn:microsoft.com/office/officeart/2016/7/layout/VerticalDownArrowProcess"/>
    <dgm:cxn modelId="{B92ABF92-38B8-4616-940D-DBBEE4434CF8}" type="presOf" srcId="{47762AFC-B93B-475D-BB7E-5293DC1BD0BF}" destId="{53A3A6BF-9DAF-4FC3-A787-C1341AC0B4AE}" srcOrd="0" destOrd="0" presId="urn:microsoft.com/office/officeart/2016/7/layout/VerticalDownArrowProcess"/>
    <dgm:cxn modelId="{A6DA0396-8137-452F-97ED-A723AB39ADB7}" srcId="{6B48DD99-F67C-44B2-9BFB-1D60CDE60FE9}" destId="{47762AFC-B93B-475D-BB7E-5293DC1BD0BF}" srcOrd="4" destOrd="0" parTransId="{39009223-A346-461D-8314-C234B87C1228}" sibTransId="{85BE62DA-16C4-459D-8247-44ED0B75ACE6}"/>
    <dgm:cxn modelId="{59E1B798-835A-49C1-8B8F-8F3A7FB05769}" type="presOf" srcId="{3A05812E-4213-488E-9A66-C459D6E0EDDB}" destId="{7FD3F5E0-EF73-4694-83EC-E26E4BFC3EBB}" srcOrd="1" destOrd="0" presId="urn:microsoft.com/office/officeart/2016/7/layout/VerticalDownArrowProcess"/>
    <dgm:cxn modelId="{ACC88B9A-A0E6-496C-979B-9746C406CA05}" type="presOf" srcId="{428E4F47-3BF8-44B8-A371-495B6B48AD5B}" destId="{6016D067-F845-4C60-92A9-336905EF8BB1}" srcOrd="0" destOrd="0" presId="urn:microsoft.com/office/officeart/2016/7/layout/VerticalDownArrowProcess"/>
    <dgm:cxn modelId="{8704409C-81D5-42C3-B61C-BC587B601D62}" type="presOf" srcId="{7D29D120-EBFC-4AD0-9F1D-72094CA42281}" destId="{AFE2FD4E-A2E1-43C2-86D2-7165C221CA7D}" srcOrd="0" destOrd="0" presId="urn:microsoft.com/office/officeart/2016/7/layout/VerticalDownArrowProcess"/>
    <dgm:cxn modelId="{1F8BDFA2-8868-4601-8835-7E1607E0CA8B}" srcId="{BDAB88A6-E653-49DB-A5C5-B0509B286095}" destId="{933D83A1-5123-43A0-A403-BB4AEE5ACB38}" srcOrd="0" destOrd="0" parTransId="{0964CEDD-99CC-4861-A458-1D35E86E05A8}" sibTransId="{5186BA8C-1CFE-4023-96D3-39ACB4B4FED7}"/>
    <dgm:cxn modelId="{BB0DE1AB-5D81-4A6B-9329-996B160E3084}" srcId="{2E22520D-5184-4F2A-872E-6D29F673649B}" destId="{14B4EDA9-F33D-43A6-8B29-A2DE9F58BE70}" srcOrd="0" destOrd="0" parTransId="{F1780741-C361-4450-9631-85C41ED10063}" sibTransId="{1106AF56-7C73-418B-8B6D-49EA7C5A553A}"/>
    <dgm:cxn modelId="{1EB576B5-186A-42B6-92E6-53BA30AE4D09}" type="presOf" srcId="{14B4EDA9-F33D-43A6-8B29-A2DE9F58BE70}" destId="{27D5CECB-7154-498D-83BB-B384F09D6E6E}" srcOrd="0" destOrd="0" presId="urn:microsoft.com/office/officeart/2016/7/layout/VerticalDownArrowProcess"/>
    <dgm:cxn modelId="{A20A4FBB-410D-422E-BCAB-9457DC30D78F}" type="presOf" srcId="{2E22520D-5184-4F2A-872E-6D29F673649B}" destId="{0DAD036A-AC85-46B4-A9F0-621BAEDDC3D4}" srcOrd="0" destOrd="0" presId="urn:microsoft.com/office/officeart/2016/7/layout/VerticalDownArrowProcess"/>
    <dgm:cxn modelId="{397438CF-1568-4A2E-B7E2-8C1E852D0C5C}" type="presOf" srcId="{16C203C9-F307-4C65-A60A-39A8F204BA41}" destId="{14D08183-1C7C-4BA5-B4E1-CFB54DFF1D10}" srcOrd="0" destOrd="0" presId="urn:microsoft.com/office/officeart/2016/7/layout/VerticalDownArrowProcess"/>
    <dgm:cxn modelId="{64525AD0-36E0-47A5-9D79-BE91FEAA0C06}" srcId="{6B48DD99-F67C-44B2-9BFB-1D60CDE60FE9}" destId="{428E4F47-3BF8-44B8-A371-495B6B48AD5B}" srcOrd="3" destOrd="0" parTransId="{CACFF82F-192A-40A7-ABE3-59B0360725E5}" sibTransId="{ADA83692-DB3A-4B5E-BDF7-80CF20D8F307}"/>
    <dgm:cxn modelId="{7671F1D4-B9B7-4CD4-BD92-2768EB27914A}" type="presOf" srcId="{428E4F47-3BF8-44B8-A371-495B6B48AD5B}" destId="{1B5A6FF3-A3AA-40E1-B054-229BBEB4373F}" srcOrd="1" destOrd="0" presId="urn:microsoft.com/office/officeart/2016/7/layout/VerticalDownArrowProcess"/>
    <dgm:cxn modelId="{99CBB5D7-6041-458A-ADDB-401787227B44}" srcId="{81155800-19F8-4926-8923-99CAECF7408B}" destId="{FB3E2E34-AF9B-471E-8768-0702AAEE0A5F}" srcOrd="0" destOrd="0" parTransId="{B2019D6B-B054-4969-8623-21BFBB8AA211}" sibTransId="{674D96AE-5A08-4DC8-8C90-E8CFEA674EFE}"/>
    <dgm:cxn modelId="{1E6A92DE-579E-4823-B308-3D81E7AC041C}" type="presOf" srcId="{933D83A1-5123-43A0-A403-BB4AEE5ACB38}" destId="{8FDC57CF-9330-4DBD-B414-2451986E574C}" srcOrd="0" destOrd="0" presId="urn:microsoft.com/office/officeart/2016/7/layout/VerticalDownArrowProcess"/>
    <dgm:cxn modelId="{EBC58FE2-382B-4EA5-B859-95033B1B4A44}" type="presOf" srcId="{FB3E2E34-AF9B-471E-8768-0702AAEE0A5F}" destId="{7853969D-900B-4618-9191-08400ECC0A17}" srcOrd="0" destOrd="0" presId="urn:microsoft.com/office/officeart/2016/7/layout/VerticalDownArrowProcess"/>
    <dgm:cxn modelId="{0DC3FCE4-4F43-4171-915C-3A0707690406}" type="presOf" srcId="{47762AFC-B93B-475D-BB7E-5293DC1BD0BF}" destId="{46C529B5-CB94-4054-BDB4-0CE917349FB5}" srcOrd="1" destOrd="0" presId="urn:microsoft.com/office/officeart/2016/7/layout/VerticalDownArrowProcess"/>
    <dgm:cxn modelId="{5C8E92E7-297D-4425-8170-56DC9F97D698}" srcId="{6B48DD99-F67C-44B2-9BFB-1D60CDE60FE9}" destId="{3A05812E-4213-488E-9A66-C459D6E0EDDB}" srcOrd="5" destOrd="0" parTransId="{EDDE4A54-73DC-4BEC-B474-F99E75B32D3F}" sibTransId="{D514AB95-7795-423F-97A1-62DED8B21DD5}"/>
    <dgm:cxn modelId="{65B407E8-1781-4EFC-ACDB-6DCD01FC97DA}" type="presOf" srcId="{9C3332C2-681C-48F6-859F-5FA22D9C8C1C}" destId="{EBEA30C4-C834-4C44-B817-3C086EF21E0F}" srcOrd="0" destOrd="0" presId="urn:microsoft.com/office/officeart/2016/7/layout/VerticalDownArrowProcess"/>
    <dgm:cxn modelId="{5F7A0BEC-12E7-4286-B41E-59FBE3E9AD2C}" type="presOf" srcId="{548BC358-FB5D-4583-A7D9-018B1EF4F2E2}" destId="{230F5B41-33A0-450B-B64C-F7A0C7F18B5C}" srcOrd="0" destOrd="0" presId="urn:microsoft.com/office/officeart/2016/7/layout/VerticalDownArrowProcess"/>
    <dgm:cxn modelId="{ED438CF1-CCE6-41D9-9FF9-23EA2036DD6C}" srcId="{47762AFC-B93B-475D-BB7E-5293DC1BD0BF}" destId="{C7793FF3-B514-4D79-B81A-5DAFA21B2E56}" srcOrd="0" destOrd="0" parTransId="{44CE4EF6-7D74-478C-870E-D67E0E65EFDE}" sibTransId="{3D0704C5-7532-4494-A3EE-1CE01ED6BB33}"/>
    <dgm:cxn modelId="{CB8A3152-8DC9-4DCC-9AF2-2E8FE6A026EA}" type="presParOf" srcId="{A69DD48F-59C6-4DFA-A6D5-105B2615A3B0}" destId="{7022A288-1290-4657-8B21-D9ADB2486CEB}" srcOrd="0" destOrd="0" presId="urn:microsoft.com/office/officeart/2016/7/layout/VerticalDownArrowProcess"/>
    <dgm:cxn modelId="{1388389B-F06F-4C19-AC22-1FFEA2A05BBD}" type="presParOf" srcId="{7022A288-1290-4657-8B21-D9ADB2486CEB}" destId="{0BA900A2-A280-4D2D-B112-FDD20D862D05}" srcOrd="0" destOrd="0" presId="urn:microsoft.com/office/officeart/2016/7/layout/VerticalDownArrowProcess"/>
    <dgm:cxn modelId="{0A81AE6E-CB66-450E-B2C8-C945FB9D131D}" type="presParOf" srcId="{7022A288-1290-4657-8B21-D9ADB2486CEB}" destId="{7853969D-900B-4618-9191-08400ECC0A17}" srcOrd="1" destOrd="0" presId="urn:microsoft.com/office/officeart/2016/7/layout/VerticalDownArrowProcess"/>
    <dgm:cxn modelId="{819C76EC-E220-46BA-882E-29ED8EF398CE}" type="presParOf" srcId="{A69DD48F-59C6-4DFA-A6D5-105B2615A3B0}" destId="{0CF818D5-B9CF-4CA0-BECE-6AD2E41516E8}" srcOrd="1" destOrd="0" presId="urn:microsoft.com/office/officeart/2016/7/layout/VerticalDownArrowProcess"/>
    <dgm:cxn modelId="{F210B902-B9E1-4BF3-8E25-3EB501A03716}" type="presParOf" srcId="{A69DD48F-59C6-4DFA-A6D5-105B2615A3B0}" destId="{D2668BC3-A424-4D1B-94F7-70C3541C34F8}" srcOrd="2" destOrd="0" presId="urn:microsoft.com/office/officeart/2016/7/layout/VerticalDownArrowProcess"/>
    <dgm:cxn modelId="{1A489EDD-9E7F-4209-B767-38240798262C}" type="presParOf" srcId="{D2668BC3-A424-4D1B-94F7-70C3541C34F8}" destId="{BD03E453-D0BC-4F14-A3C6-D788E180BE4D}" srcOrd="0" destOrd="0" presId="urn:microsoft.com/office/officeart/2016/7/layout/VerticalDownArrowProcess"/>
    <dgm:cxn modelId="{099B6E12-07BC-4ABA-86EC-8F38A50E9317}" type="presParOf" srcId="{D2668BC3-A424-4D1B-94F7-70C3541C34F8}" destId="{7FD3F5E0-EF73-4694-83EC-E26E4BFC3EBB}" srcOrd="1" destOrd="0" presId="urn:microsoft.com/office/officeart/2016/7/layout/VerticalDownArrowProcess"/>
    <dgm:cxn modelId="{563E2B56-3732-4687-A22B-40992E7E75EA}" type="presParOf" srcId="{D2668BC3-A424-4D1B-94F7-70C3541C34F8}" destId="{AFE2FD4E-A2E1-43C2-86D2-7165C221CA7D}" srcOrd="2" destOrd="0" presId="urn:microsoft.com/office/officeart/2016/7/layout/VerticalDownArrowProcess"/>
    <dgm:cxn modelId="{37EA64D3-33DF-4B7B-B9A6-DC6B10AB2957}" type="presParOf" srcId="{A69DD48F-59C6-4DFA-A6D5-105B2615A3B0}" destId="{3CCF71A7-6324-4D72-BE8E-6D3F348AA8B5}" srcOrd="3" destOrd="0" presId="urn:microsoft.com/office/officeart/2016/7/layout/VerticalDownArrowProcess"/>
    <dgm:cxn modelId="{D5918E77-43B9-4111-997E-14326C22748E}" type="presParOf" srcId="{A69DD48F-59C6-4DFA-A6D5-105B2615A3B0}" destId="{FCFFB144-D110-4CA1-8121-9C638B15888C}" srcOrd="4" destOrd="0" presId="urn:microsoft.com/office/officeart/2016/7/layout/VerticalDownArrowProcess"/>
    <dgm:cxn modelId="{AC6F8BC2-4943-4418-9689-A74D338D3202}" type="presParOf" srcId="{FCFFB144-D110-4CA1-8121-9C638B15888C}" destId="{53A3A6BF-9DAF-4FC3-A787-C1341AC0B4AE}" srcOrd="0" destOrd="0" presId="urn:microsoft.com/office/officeart/2016/7/layout/VerticalDownArrowProcess"/>
    <dgm:cxn modelId="{CC8A8C3E-541D-4EE5-B067-3C54145563EC}" type="presParOf" srcId="{FCFFB144-D110-4CA1-8121-9C638B15888C}" destId="{46C529B5-CB94-4054-BDB4-0CE917349FB5}" srcOrd="1" destOrd="0" presId="urn:microsoft.com/office/officeart/2016/7/layout/VerticalDownArrowProcess"/>
    <dgm:cxn modelId="{EA0B1B8F-2713-410B-8FBB-3326F4732DC5}" type="presParOf" srcId="{FCFFB144-D110-4CA1-8121-9C638B15888C}" destId="{C9AD680C-9D3D-4D3F-B0D1-BE8BDD85DFAD}" srcOrd="2" destOrd="0" presId="urn:microsoft.com/office/officeart/2016/7/layout/VerticalDownArrowProcess"/>
    <dgm:cxn modelId="{3D60D7C6-9256-4A06-BD63-FD9BA7CA8A10}" type="presParOf" srcId="{A69DD48F-59C6-4DFA-A6D5-105B2615A3B0}" destId="{1B982EA1-BA9F-4198-9354-6B160FD9188F}" srcOrd="5" destOrd="0" presId="urn:microsoft.com/office/officeart/2016/7/layout/VerticalDownArrowProcess"/>
    <dgm:cxn modelId="{4F2CE663-1033-45B7-A2FC-7509F92A1D52}" type="presParOf" srcId="{A69DD48F-59C6-4DFA-A6D5-105B2615A3B0}" destId="{EFC8C42E-7753-496F-807A-643E01117CCB}" srcOrd="6" destOrd="0" presId="urn:microsoft.com/office/officeart/2016/7/layout/VerticalDownArrowProcess"/>
    <dgm:cxn modelId="{6C267716-3F11-48E5-B65A-F3452670981D}" type="presParOf" srcId="{EFC8C42E-7753-496F-807A-643E01117CCB}" destId="{6016D067-F845-4C60-92A9-336905EF8BB1}" srcOrd="0" destOrd="0" presId="urn:microsoft.com/office/officeart/2016/7/layout/VerticalDownArrowProcess"/>
    <dgm:cxn modelId="{9B53D750-B500-43C8-93D5-918D968BB958}" type="presParOf" srcId="{EFC8C42E-7753-496F-807A-643E01117CCB}" destId="{1B5A6FF3-A3AA-40E1-B054-229BBEB4373F}" srcOrd="1" destOrd="0" presId="urn:microsoft.com/office/officeart/2016/7/layout/VerticalDownArrowProcess"/>
    <dgm:cxn modelId="{4774ED02-77A0-45FF-80CA-2E5AD0677436}" type="presParOf" srcId="{EFC8C42E-7753-496F-807A-643E01117CCB}" destId="{14D08183-1C7C-4BA5-B4E1-CFB54DFF1D10}" srcOrd="2" destOrd="0" presId="urn:microsoft.com/office/officeart/2016/7/layout/VerticalDownArrowProcess"/>
    <dgm:cxn modelId="{9CC11FBB-5084-47A3-B164-0CEE26C8ED46}" type="presParOf" srcId="{A69DD48F-59C6-4DFA-A6D5-105B2615A3B0}" destId="{3C62F8D4-8BAE-4CDA-B1F2-3FC4E56C621B}" srcOrd="7" destOrd="0" presId="urn:microsoft.com/office/officeart/2016/7/layout/VerticalDownArrowProcess"/>
    <dgm:cxn modelId="{DA628705-13D2-4D07-B5B2-42EB1291EBAD}" type="presParOf" srcId="{A69DD48F-59C6-4DFA-A6D5-105B2615A3B0}" destId="{1701147C-3A34-4096-B53C-348A46F23070}" srcOrd="8" destOrd="0" presId="urn:microsoft.com/office/officeart/2016/7/layout/VerticalDownArrowProcess"/>
    <dgm:cxn modelId="{AE802290-D1B5-4153-9A10-62604C63864C}" type="presParOf" srcId="{1701147C-3A34-4096-B53C-348A46F23070}" destId="{230F5B41-33A0-450B-B64C-F7A0C7F18B5C}" srcOrd="0" destOrd="0" presId="urn:microsoft.com/office/officeart/2016/7/layout/VerticalDownArrowProcess"/>
    <dgm:cxn modelId="{DF6009C5-35EE-477A-8EFD-EB5480E36FE8}" type="presParOf" srcId="{1701147C-3A34-4096-B53C-348A46F23070}" destId="{AC19BD90-EF31-4D59-A6E4-30645F740353}" srcOrd="1" destOrd="0" presId="urn:microsoft.com/office/officeart/2016/7/layout/VerticalDownArrowProcess"/>
    <dgm:cxn modelId="{24745068-E7DA-4D52-BDA7-B3FCA2D64750}" type="presParOf" srcId="{1701147C-3A34-4096-B53C-348A46F23070}" destId="{EBEA30C4-C834-4C44-B817-3C086EF21E0F}" srcOrd="2" destOrd="0" presId="urn:microsoft.com/office/officeart/2016/7/layout/VerticalDownArrowProcess"/>
    <dgm:cxn modelId="{8A9A84B5-356A-4790-9C7D-5C185E16961B}" type="presParOf" srcId="{A69DD48F-59C6-4DFA-A6D5-105B2615A3B0}" destId="{90679E48-2C79-4EF9-BABD-BF104EA34E5A}" srcOrd="9" destOrd="0" presId="urn:microsoft.com/office/officeart/2016/7/layout/VerticalDownArrowProcess"/>
    <dgm:cxn modelId="{31A2B8D3-7A04-4794-A882-F21568BDD4D5}" type="presParOf" srcId="{A69DD48F-59C6-4DFA-A6D5-105B2615A3B0}" destId="{D5FE6FA8-6A22-4349-A79B-D30421F113B1}" srcOrd="10" destOrd="0" presId="urn:microsoft.com/office/officeart/2016/7/layout/VerticalDownArrowProcess"/>
    <dgm:cxn modelId="{16EDFD4C-E163-4AB6-80B8-5C3A44A637BE}" type="presParOf" srcId="{D5FE6FA8-6A22-4349-A79B-D30421F113B1}" destId="{C05C90BC-791F-4956-89D5-3B430D8A41B4}" srcOrd="0" destOrd="0" presId="urn:microsoft.com/office/officeart/2016/7/layout/VerticalDownArrowProcess"/>
    <dgm:cxn modelId="{9C07197C-5F9D-4F1C-B4B1-8ACF5C306519}" type="presParOf" srcId="{D5FE6FA8-6A22-4349-A79B-D30421F113B1}" destId="{5CB92943-5672-471E-810A-E675F7AADEC2}" srcOrd="1" destOrd="0" presId="urn:microsoft.com/office/officeart/2016/7/layout/VerticalDownArrowProcess"/>
    <dgm:cxn modelId="{190300CF-D083-49D2-A4BF-F1EABB0E41A7}" type="presParOf" srcId="{D5FE6FA8-6A22-4349-A79B-D30421F113B1}" destId="{8FDC57CF-9330-4DBD-B414-2451986E574C}" srcOrd="2" destOrd="0" presId="urn:microsoft.com/office/officeart/2016/7/layout/VerticalDownArrowProcess"/>
    <dgm:cxn modelId="{D54DBC7B-53F9-43F7-99E3-2C9413F2713E}" type="presParOf" srcId="{A69DD48F-59C6-4DFA-A6D5-105B2615A3B0}" destId="{9DA33AE1-D456-4288-9409-15B1F348948E}" srcOrd="11" destOrd="0" presId="urn:microsoft.com/office/officeart/2016/7/layout/VerticalDownArrowProcess"/>
    <dgm:cxn modelId="{9C5C64F1-DECD-4E5F-9563-31CA7BFA2932}" type="presParOf" srcId="{A69DD48F-59C6-4DFA-A6D5-105B2615A3B0}" destId="{A7A93FCE-F5BC-48AB-88D7-58358286B1BB}" srcOrd="12" destOrd="0" presId="urn:microsoft.com/office/officeart/2016/7/layout/VerticalDownArrowProcess"/>
    <dgm:cxn modelId="{F0550BD2-94EC-4F4E-BE13-D5A175301CD1}" type="presParOf" srcId="{A7A93FCE-F5BC-48AB-88D7-58358286B1BB}" destId="{0DAD036A-AC85-46B4-A9F0-621BAEDDC3D4}" srcOrd="0" destOrd="0" presId="urn:microsoft.com/office/officeart/2016/7/layout/VerticalDownArrowProcess"/>
    <dgm:cxn modelId="{0A8E77B2-205C-41B3-A238-FD72001B6AF1}" type="presParOf" srcId="{A7A93FCE-F5BC-48AB-88D7-58358286B1BB}" destId="{835EC694-A1C2-454E-81CE-08BB766E57E3}" srcOrd="1" destOrd="0" presId="urn:microsoft.com/office/officeart/2016/7/layout/VerticalDownArrowProcess"/>
    <dgm:cxn modelId="{533BD760-A0DA-4AC2-BC33-773AF5E80F73}" type="presParOf" srcId="{A7A93FCE-F5BC-48AB-88D7-58358286B1BB}" destId="{27D5CECB-7154-498D-83BB-B384F09D6E6E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4E0ED4A-2783-4BBF-8166-85AEF6BAA4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F38A56-5A84-486D-895A-81F3C6385B31}">
      <dgm:prSet/>
      <dgm:spPr/>
      <dgm:t>
        <a:bodyPr/>
        <a:lstStyle/>
        <a:p>
          <a:r>
            <a:rPr lang="en-US" baseline="0"/>
            <a:t>Increasing mandatory federal rebate levels until the time of full approval</a:t>
          </a:r>
          <a:endParaRPr lang="en-US"/>
        </a:p>
      </dgm:t>
    </dgm:pt>
    <dgm:pt modelId="{5CAE2C85-C78D-4AE0-A6A2-C95E7827ADEB}" type="parTrans" cxnId="{97CBDF37-0F79-4B84-99CE-093255989C55}">
      <dgm:prSet/>
      <dgm:spPr/>
      <dgm:t>
        <a:bodyPr/>
        <a:lstStyle/>
        <a:p>
          <a:endParaRPr lang="en-US"/>
        </a:p>
      </dgm:t>
    </dgm:pt>
    <dgm:pt modelId="{AD028A57-3D68-459C-913A-D760009276F3}" type="sibTrans" cxnId="{97CBDF37-0F79-4B84-99CE-093255989C55}">
      <dgm:prSet/>
      <dgm:spPr/>
      <dgm:t>
        <a:bodyPr/>
        <a:lstStyle/>
        <a:p>
          <a:endParaRPr lang="en-US"/>
        </a:p>
      </dgm:t>
    </dgm:pt>
    <dgm:pt modelId="{9EC327DE-3944-4DEF-B38D-E79F156CC29F}">
      <dgm:prSet/>
      <dgm:spPr/>
      <dgm:t>
        <a:bodyPr/>
        <a:lstStyle/>
        <a:p>
          <a:r>
            <a:rPr lang="en-US" baseline="0"/>
            <a:t>Pricing at marginal cost to incentivize completion of confirmatory trials</a:t>
          </a:r>
          <a:endParaRPr lang="en-US"/>
        </a:p>
      </dgm:t>
    </dgm:pt>
    <dgm:pt modelId="{39BC8B7E-C0A7-4F97-89CD-7D5B1EF9AE8C}" type="parTrans" cxnId="{73B07A36-111F-427C-B16B-37F4DDCBA19A}">
      <dgm:prSet/>
      <dgm:spPr/>
      <dgm:t>
        <a:bodyPr/>
        <a:lstStyle/>
        <a:p>
          <a:endParaRPr lang="en-US"/>
        </a:p>
      </dgm:t>
    </dgm:pt>
    <dgm:pt modelId="{96CAE4FA-3970-41F1-9FDA-6223A3036182}" type="sibTrans" cxnId="{73B07A36-111F-427C-B16B-37F4DDCBA19A}">
      <dgm:prSet/>
      <dgm:spPr/>
      <dgm:t>
        <a:bodyPr/>
        <a:lstStyle/>
        <a:p>
          <a:endParaRPr lang="en-US"/>
        </a:p>
      </dgm:t>
    </dgm:pt>
    <dgm:pt modelId="{555D4707-D183-4789-B19B-3EB8A606AF78}">
      <dgm:prSet/>
      <dgm:spPr/>
      <dgm:t>
        <a:bodyPr/>
        <a:lstStyle/>
        <a:p>
          <a:r>
            <a:rPr lang="en-US" baseline="0"/>
            <a:t>Require payment to be based on outcomes-based contracts</a:t>
          </a:r>
          <a:endParaRPr lang="en-US"/>
        </a:p>
      </dgm:t>
    </dgm:pt>
    <dgm:pt modelId="{6629DC2F-95BC-4DF9-A2BE-2957B249D6DF}" type="parTrans" cxnId="{77333D08-C2DE-4CAD-9490-34080C137537}">
      <dgm:prSet/>
      <dgm:spPr/>
      <dgm:t>
        <a:bodyPr/>
        <a:lstStyle/>
        <a:p>
          <a:endParaRPr lang="en-US"/>
        </a:p>
      </dgm:t>
    </dgm:pt>
    <dgm:pt modelId="{A7FE37BF-1911-42A1-B388-AB2C1E3D52B4}" type="sibTrans" cxnId="{77333D08-C2DE-4CAD-9490-34080C137537}">
      <dgm:prSet/>
      <dgm:spPr/>
      <dgm:t>
        <a:bodyPr/>
        <a:lstStyle/>
        <a:p>
          <a:endParaRPr lang="en-US"/>
        </a:p>
      </dgm:t>
    </dgm:pt>
    <dgm:pt modelId="{B2FE9584-4321-4ED2-9442-31770F6B09F2}" type="pres">
      <dgm:prSet presAssocID="{54E0ED4A-2783-4BBF-8166-85AEF6BAA47D}" presName="linear" presStyleCnt="0">
        <dgm:presLayoutVars>
          <dgm:animLvl val="lvl"/>
          <dgm:resizeHandles val="exact"/>
        </dgm:presLayoutVars>
      </dgm:prSet>
      <dgm:spPr/>
    </dgm:pt>
    <dgm:pt modelId="{DB5D6377-A73D-4610-A6A9-BB4CC551B14A}" type="pres">
      <dgm:prSet presAssocID="{31F38A56-5A84-486D-895A-81F3C6385B3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43CC5DB-82B7-4299-A732-27A543AEF89C}" type="pres">
      <dgm:prSet presAssocID="{AD028A57-3D68-459C-913A-D760009276F3}" presName="spacer" presStyleCnt="0"/>
      <dgm:spPr/>
    </dgm:pt>
    <dgm:pt modelId="{2E79E65D-DC2F-418E-805A-5858A8BED7AB}" type="pres">
      <dgm:prSet presAssocID="{9EC327DE-3944-4DEF-B38D-E79F156CC29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0DC52D3-0AC3-4F98-A416-2AB685926FDB}" type="pres">
      <dgm:prSet presAssocID="{96CAE4FA-3970-41F1-9FDA-6223A3036182}" presName="spacer" presStyleCnt="0"/>
      <dgm:spPr/>
    </dgm:pt>
    <dgm:pt modelId="{6FD57727-3375-41EF-915A-FFB3CDF58CC4}" type="pres">
      <dgm:prSet presAssocID="{555D4707-D183-4789-B19B-3EB8A606AF7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7333D08-C2DE-4CAD-9490-34080C137537}" srcId="{54E0ED4A-2783-4BBF-8166-85AEF6BAA47D}" destId="{555D4707-D183-4789-B19B-3EB8A606AF78}" srcOrd="2" destOrd="0" parTransId="{6629DC2F-95BC-4DF9-A2BE-2957B249D6DF}" sibTransId="{A7FE37BF-1911-42A1-B388-AB2C1E3D52B4}"/>
    <dgm:cxn modelId="{E7D5DF0B-5FEC-42ED-9994-03E98896C063}" type="presOf" srcId="{31F38A56-5A84-486D-895A-81F3C6385B31}" destId="{DB5D6377-A73D-4610-A6A9-BB4CC551B14A}" srcOrd="0" destOrd="0" presId="urn:microsoft.com/office/officeart/2005/8/layout/vList2"/>
    <dgm:cxn modelId="{4B5BF132-7F90-43B1-9608-2060EC434A02}" type="presOf" srcId="{555D4707-D183-4789-B19B-3EB8A606AF78}" destId="{6FD57727-3375-41EF-915A-FFB3CDF58CC4}" srcOrd="0" destOrd="0" presId="urn:microsoft.com/office/officeart/2005/8/layout/vList2"/>
    <dgm:cxn modelId="{73B07A36-111F-427C-B16B-37F4DDCBA19A}" srcId="{54E0ED4A-2783-4BBF-8166-85AEF6BAA47D}" destId="{9EC327DE-3944-4DEF-B38D-E79F156CC29F}" srcOrd="1" destOrd="0" parTransId="{39BC8B7E-C0A7-4F97-89CD-7D5B1EF9AE8C}" sibTransId="{96CAE4FA-3970-41F1-9FDA-6223A3036182}"/>
    <dgm:cxn modelId="{97CBDF37-0F79-4B84-99CE-093255989C55}" srcId="{54E0ED4A-2783-4BBF-8166-85AEF6BAA47D}" destId="{31F38A56-5A84-486D-895A-81F3C6385B31}" srcOrd="0" destOrd="0" parTransId="{5CAE2C85-C78D-4AE0-A6A2-C95E7827ADEB}" sibTransId="{AD028A57-3D68-459C-913A-D760009276F3}"/>
    <dgm:cxn modelId="{1F6C8B57-8DE5-4BAE-A98C-F3949B4A04FD}" type="presOf" srcId="{9EC327DE-3944-4DEF-B38D-E79F156CC29F}" destId="{2E79E65D-DC2F-418E-805A-5858A8BED7AB}" srcOrd="0" destOrd="0" presId="urn:microsoft.com/office/officeart/2005/8/layout/vList2"/>
    <dgm:cxn modelId="{E51F15DB-79DC-40B4-B47D-AA03AF97E5FB}" type="presOf" srcId="{54E0ED4A-2783-4BBF-8166-85AEF6BAA47D}" destId="{B2FE9584-4321-4ED2-9442-31770F6B09F2}" srcOrd="0" destOrd="0" presId="urn:microsoft.com/office/officeart/2005/8/layout/vList2"/>
    <dgm:cxn modelId="{8BB22C9D-5791-4AE4-AC0D-45BDB7B2DBA8}" type="presParOf" srcId="{B2FE9584-4321-4ED2-9442-31770F6B09F2}" destId="{DB5D6377-A73D-4610-A6A9-BB4CC551B14A}" srcOrd="0" destOrd="0" presId="urn:microsoft.com/office/officeart/2005/8/layout/vList2"/>
    <dgm:cxn modelId="{61A8300B-82B5-4CC6-ACB1-33000C3EE589}" type="presParOf" srcId="{B2FE9584-4321-4ED2-9442-31770F6B09F2}" destId="{943CC5DB-82B7-4299-A732-27A543AEF89C}" srcOrd="1" destOrd="0" presId="urn:microsoft.com/office/officeart/2005/8/layout/vList2"/>
    <dgm:cxn modelId="{344DE7B1-1BFB-4F67-97E7-F3ACC0B5B12A}" type="presParOf" srcId="{B2FE9584-4321-4ED2-9442-31770F6B09F2}" destId="{2E79E65D-DC2F-418E-805A-5858A8BED7AB}" srcOrd="2" destOrd="0" presId="urn:microsoft.com/office/officeart/2005/8/layout/vList2"/>
    <dgm:cxn modelId="{C63EABC9-AEA5-4EBC-9D1C-9BBE6B0923B6}" type="presParOf" srcId="{B2FE9584-4321-4ED2-9442-31770F6B09F2}" destId="{80DC52D3-0AC3-4F98-A416-2AB685926FDB}" srcOrd="3" destOrd="0" presId="urn:microsoft.com/office/officeart/2005/8/layout/vList2"/>
    <dgm:cxn modelId="{AFBDF3D3-91A5-4ABC-B34A-C262D932A9D0}" type="presParOf" srcId="{B2FE9584-4321-4ED2-9442-31770F6B09F2}" destId="{6FD57727-3375-41EF-915A-FFB3CDF58CC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A9F6FA9-36E2-4943-8D9D-038CAFB534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CE5B62-4C02-4188-9F9F-1CB24E75F461}">
      <dgm:prSet custT="1"/>
      <dgm:spPr/>
      <dgm:t>
        <a:bodyPr/>
        <a:lstStyle/>
        <a:p>
          <a:r>
            <a:rPr lang="en-US" sz="1800" dirty="0">
              <a:latin typeface="Verdana" panose="020B0604030504040204" pitchFamily="34" charset="0"/>
              <a:ea typeface="Verdana" panose="020B0604030504040204" pitchFamily="34" charset="0"/>
            </a:rPr>
            <a:t>Congress must consider reforms to accelerated approval to ensure that drugs are safe and effective for patients and have </a:t>
          </a:r>
          <a:r>
            <a:rPr lang="en-US" sz="1800" b="1" dirty="0">
              <a:latin typeface="Verdana" panose="020B0604030504040204" pitchFamily="34" charset="0"/>
              <a:ea typeface="Verdana" panose="020B0604030504040204" pitchFamily="34" charset="0"/>
            </a:rPr>
            <a:t>actual </a:t>
          </a:r>
          <a:r>
            <a:rPr lang="en-US" sz="1800" dirty="0">
              <a:latin typeface="Verdana" panose="020B0604030504040204" pitchFamily="34" charset="0"/>
              <a:ea typeface="Verdana" panose="020B0604030504040204" pitchFamily="34" charset="0"/>
            </a:rPr>
            <a:t>clinical benefit.</a:t>
          </a:r>
        </a:p>
      </dgm:t>
    </dgm:pt>
    <dgm:pt modelId="{06F787AF-77E3-4A6B-B02F-5842FC32DFAF}" type="parTrans" cxnId="{662314AB-581F-41F8-863E-8C2009B29BA0}">
      <dgm:prSet/>
      <dgm:spPr/>
      <dgm:t>
        <a:bodyPr/>
        <a:lstStyle/>
        <a:p>
          <a:endParaRPr lang="en-US"/>
        </a:p>
      </dgm:t>
    </dgm:pt>
    <dgm:pt modelId="{49EC17F9-4DA0-4539-B917-D5C6F9F446F3}" type="sibTrans" cxnId="{662314AB-581F-41F8-863E-8C2009B29BA0}">
      <dgm:prSet/>
      <dgm:spPr/>
      <dgm:t>
        <a:bodyPr/>
        <a:lstStyle/>
        <a:p>
          <a:endParaRPr lang="en-US"/>
        </a:p>
      </dgm:t>
    </dgm:pt>
    <dgm:pt modelId="{69ADE18D-2E7B-4DF9-98BF-99F05B820601}">
      <dgm:prSet custT="1"/>
      <dgm:spPr/>
      <dgm:t>
        <a:bodyPr/>
        <a:lstStyle/>
        <a:p>
          <a:r>
            <a:rPr lang="en-US" sz="1800" dirty="0">
              <a:latin typeface="Verdana" panose="020B0604030504040204" pitchFamily="34" charset="0"/>
              <a:ea typeface="Verdana" panose="020B0604030504040204" pitchFamily="34" charset="0"/>
            </a:rPr>
            <a:t>The FDA should impose strict timelines for the initiation of confirmatory trials and require the use of clinically meaningful endpoints.</a:t>
          </a:r>
        </a:p>
      </dgm:t>
    </dgm:pt>
    <dgm:pt modelId="{D775644F-C9C1-44BC-845D-441388B3A7C4}" type="parTrans" cxnId="{653276E0-0294-4099-8DCC-806362D1F6E4}">
      <dgm:prSet/>
      <dgm:spPr/>
      <dgm:t>
        <a:bodyPr/>
        <a:lstStyle/>
        <a:p>
          <a:endParaRPr lang="en-US"/>
        </a:p>
      </dgm:t>
    </dgm:pt>
    <dgm:pt modelId="{0AD26C04-CEF2-4904-BC43-BD112D92B6DD}" type="sibTrans" cxnId="{653276E0-0294-4099-8DCC-806362D1F6E4}">
      <dgm:prSet/>
      <dgm:spPr/>
      <dgm:t>
        <a:bodyPr/>
        <a:lstStyle/>
        <a:p>
          <a:endParaRPr lang="en-US"/>
        </a:p>
      </dgm:t>
    </dgm:pt>
    <dgm:pt modelId="{EFB106EC-837C-4C63-887D-0A87FE9337F4}">
      <dgm:prSet custT="1"/>
      <dgm:spPr/>
      <dgm:t>
        <a:bodyPr/>
        <a:lstStyle/>
        <a:p>
          <a:r>
            <a:rPr lang="en-US" sz="1800" dirty="0">
              <a:latin typeface="Verdana" panose="020B0604030504040204" pitchFamily="34" charset="0"/>
              <a:ea typeface="Verdana" panose="020B0604030504040204" pitchFamily="34" charset="0"/>
            </a:rPr>
            <a:t>The FDA should have the authority to quickly withdraw accelerated approval if a confirmatory trial has not been initiated or timely completed and/or the drug fails to confirm clinical benefit.</a:t>
          </a:r>
        </a:p>
      </dgm:t>
    </dgm:pt>
    <dgm:pt modelId="{F864D2FF-1B26-4B48-BF8B-C5D512FC4287}" type="parTrans" cxnId="{44C143C5-C79B-4646-A297-AB9D569BEE11}">
      <dgm:prSet/>
      <dgm:spPr/>
      <dgm:t>
        <a:bodyPr/>
        <a:lstStyle/>
        <a:p>
          <a:endParaRPr lang="en-US"/>
        </a:p>
      </dgm:t>
    </dgm:pt>
    <dgm:pt modelId="{4629066F-4181-4FAE-AE43-7C703E3689DE}" type="sibTrans" cxnId="{44C143C5-C79B-4646-A297-AB9D569BEE11}">
      <dgm:prSet/>
      <dgm:spPr/>
      <dgm:t>
        <a:bodyPr/>
        <a:lstStyle/>
        <a:p>
          <a:endParaRPr lang="en-US"/>
        </a:p>
      </dgm:t>
    </dgm:pt>
    <dgm:pt modelId="{B71DEF36-7C4B-41E1-BFC0-6176FA059CDF}">
      <dgm:prSet custT="1"/>
      <dgm:spPr/>
      <dgm:t>
        <a:bodyPr/>
        <a:lstStyle/>
        <a:p>
          <a:r>
            <a:rPr lang="en-US" sz="1800" dirty="0">
              <a:latin typeface="Verdana" panose="020B0604030504040204" pitchFamily="34" charset="0"/>
              <a:ea typeface="Verdana" panose="020B0604030504040204" pitchFamily="34" charset="0"/>
            </a:rPr>
            <a:t>Work with Congress to draft and support appropriate legislative fixes, educate our advocates to understand the problems with AA and other FDA issues</a:t>
          </a:r>
        </a:p>
      </dgm:t>
    </dgm:pt>
    <dgm:pt modelId="{B23D16CC-837E-46D3-8D7F-51199B0330E8}" type="parTrans" cxnId="{7DD7660B-23F6-4059-A539-817548C85E76}">
      <dgm:prSet/>
      <dgm:spPr/>
      <dgm:t>
        <a:bodyPr/>
        <a:lstStyle/>
        <a:p>
          <a:endParaRPr lang="en-US"/>
        </a:p>
      </dgm:t>
    </dgm:pt>
    <dgm:pt modelId="{35A23DD3-6C37-444B-922C-DDFBF0F12A42}" type="sibTrans" cxnId="{7DD7660B-23F6-4059-A539-817548C85E76}">
      <dgm:prSet/>
      <dgm:spPr/>
      <dgm:t>
        <a:bodyPr/>
        <a:lstStyle/>
        <a:p>
          <a:endParaRPr lang="en-US"/>
        </a:p>
      </dgm:t>
    </dgm:pt>
    <dgm:pt modelId="{24CA08E1-D7DB-4993-8B6E-F25E0C5E294A}" type="pres">
      <dgm:prSet presAssocID="{BA9F6FA9-36E2-4943-8D9D-038CAFB53420}" presName="linear" presStyleCnt="0">
        <dgm:presLayoutVars>
          <dgm:animLvl val="lvl"/>
          <dgm:resizeHandles val="exact"/>
        </dgm:presLayoutVars>
      </dgm:prSet>
      <dgm:spPr/>
    </dgm:pt>
    <dgm:pt modelId="{28B88767-98E5-48E7-AC4B-A3F3709EC307}" type="pres">
      <dgm:prSet presAssocID="{B71DEF36-7C4B-41E1-BFC0-6176FA059CD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6268914-16D2-4148-999C-D3398383FA10}" type="pres">
      <dgm:prSet presAssocID="{35A23DD3-6C37-444B-922C-DDFBF0F12A42}" presName="spacer" presStyleCnt="0"/>
      <dgm:spPr/>
    </dgm:pt>
    <dgm:pt modelId="{2C5D6A2B-F763-4D0D-8CEE-C53D5C31D0AA}" type="pres">
      <dgm:prSet presAssocID="{0CCE5B62-4C02-4188-9F9F-1CB24E75F46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0653C50-B3D2-45F3-8D6E-E63274E44D3A}" type="pres">
      <dgm:prSet presAssocID="{49EC17F9-4DA0-4539-B917-D5C6F9F446F3}" presName="spacer" presStyleCnt="0"/>
      <dgm:spPr/>
    </dgm:pt>
    <dgm:pt modelId="{64DCFEB4-53CA-4811-A1B0-714032615DD7}" type="pres">
      <dgm:prSet presAssocID="{69ADE18D-2E7B-4DF9-98BF-99F05B8206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27B234C-45DD-4712-B74C-EDA0C952711D}" type="pres">
      <dgm:prSet presAssocID="{0AD26C04-CEF2-4904-BC43-BD112D92B6DD}" presName="spacer" presStyleCnt="0"/>
      <dgm:spPr/>
    </dgm:pt>
    <dgm:pt modelId="{948168A1-01E0-492B-80EC-80720401811B}" type="pres">
      <dgm:prSet presAssocID="{EFB106EC-837C-4C63-887D-0A87FE9337F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DD7660B-23F6-4059-A539-817548C85E76}" srcId="{BA9F6FA9-36E2-4943-8D9D-038CAFB53420}" destId="{B71DEF36-7C4B-41E1-BFC0-6176FA059CDF}" srcOrd="0" destOrd="0" parTransId="{B23D16CC-837E-46D3-8D7F-51199B0330E8}" sibTransId="{35A23DD3-6C37-444B-922C-DDFBF0F12A42}"/>
    <dgm:cxn modelId="{83AD8520-C955-4792-9DB5-7C7F05A63349}" type="presOf" srcId="{BA9F6FA9-36E2-4943-8D9D-038CAFB53420}" destId="{24CA08E1-D7DB-4993-8B6E-F25E0C5E294A}" srcOrd="0" destOrd="0" presId="urn:microsoft.com/office/officeart/2005/8/layout/vList2"/>
    <dgm:cxn modelId="{50012A27-C5CF-4C4C-8B6D-4798EE9E77FD}" type="presOf" srcId="{B71DEF36-7C4B-41E1-BFC0-6176FA059CDF}" destId="{28B88767-98E5-48E7-AC4B-A3F3709EC307}" srcOrd="0" destOrd="0" presId="urn:microsoft.com/office/officeart/2005/8/layout/vList2"/>
    <dgm:cxn modelId="{FBEA5F5F-7B99-42FC-B86E-35DE897040C2}" type="presOf" srcId="{69ADE18D-2E7B-4DF9-98BF-99F05B820601}" destId="{64DCFEB4-53CA-4811-A1B0-714032615DD7}" srcOrd="0" destOrd="0" presId="urn:microsoft.com/office/officeart/2005/8/layout/vList2"/>
    <dgm:cxn modelId="{97E87380-121F-49C5-A1C8-712F7F3A3D55}" type="presOf" srcId="{EFB106EC-837C-4C63-887D-0A87FE9337F4}" destId="{948168A1-01E0-492B-80EC-80720401811B}" srcOrd="0" destOrd="0" presId="urn:microsoft.com/office/officeart/2005/8/layout/vList2"/>
    <dgm:cxn modelId="{662314AB-581F-41F8-863E-8C2009B29BA0}" srcId="{BA9F6FA9-36E2-4943-8D9D-038CAFB53420}" destId="{0CCE5B62-4C02-4188-9F9F-1CB24E75F461}" srcOrd="1" destOrd="0" parTransId="{06F787AF-77E3-4A6B-B02F-5842FC32DFAF}" sibTransId="{49EC17F9-4DA0-4539-B917-D5C6F9F446F3}"/>
    <dgm:cxn modelId="{44C143C5-C79B-4646-A297-AB9D569BEE11}" srcId="{BA9F6FA9-36E2-4943-8D9D-038CAFB53420}" destId="{EFB106EC-837C-4C63-887D-0A87FE9337F4}" srcOrd="3" destOrd="0" parTransId="{F864D2FF-1B26-4B48-BF8B-C5D512FC4287}" sibTransId="{4629066F-4181-4FAE-AE43-7C703E3689DE}"/>
    <dgm:cxn modelId="{726370DF-2BD6-48A1-80BF-08B4F611B0FC}" type="presOf" srcId="{0CCE5B62-4C02-4188-9F9F-1CB24E75F461}" destId="{2C5D6A2B-F763-4D0D-8CEE-C53D5C31D0AA}" srcOrd="0" destOrd="0" presId="urn:microsoft.com/office/officeart/2005/8/layout/vList2"/>
    <dgm:cxn modelId="{653276E0-0294-4099-8DCC-806362D1F6E4}" srcId="{BA9F6FA9-36E2-4943-8D9D-038CAFB53420}" destId="{69ADE18D-2E7B-4DF9-98BF-99F05B820601}" srcOrd="2" destOrd="0" parTransId="{D775644F-C9C1-44BC-845D-441388B3A7C4}" sibTransId="{0AD26C04-CEF2-4904-BC43-BD112D92B6DD}"/>
    <dgm:cxn modelId="{A9D6A08C-5A02-4394-9FD2-F39DEAD45982}" type="presParOf" srcId="{24CA08E1-D7DB-4993-8B6E-F25E0C5E294A}" destId="{28B88767-98E5-48E7-AC4B-A3F3709EC307}" srcOrd="0" destOrd="0" presId="urn:microsoft.com/office/officeart/2005/8/layout/vList2"/>
    <dgm:cxn modelId="{3B130850-A28D-4901-B64A-A95C937AE2FC}" type="presParOf" srcId="{24CA08E1-D7DB-4993-8B6E-F25E0C5E294A}" destId="{B6268914-16D2-4148-999C-D3398383FA10}" srcOrd="1" destOrd="0" presId="urn:microsoft.com/office/officeart/2005/8/layout/vList2"/>
    <dgm:cxn modelId="{23A4AF51-28E7-4E34-8411-193ED875F85E}" type="presParOf" srcId="{24CA08E1-D7DB-4993-8B6E-F25E0C5E294A}" destId="{2C5D6A2B-F763-4D0D-8CEE-C53D5C31D0AA}" srcOrd="2" destOrd="0" presId="urn:microsoft.com/office/officeart/2005/8/layout/vList2"/>
    <dgm:cxn modelId="{D9A589A8-0F56-4236-8870-9BC1FACA0B13}" type="presParOf" srcId="{24CA08E1-D7DB-4993-8B6E-F25E0C5E294A}" destId="{10653C50-B3D2-45F3-8D6E-E63274E44D3A}" srcOrd="3" destOrd="0" presId="urn:microsoft.com/office/officeart/2005/8/layout/vList2"/>
    <dgm:cxn modelId="{04F64FC7-C35C-42C4-91FD-2E92EF7BC294}" type="presParOf" srcId="{24CA08E1-D7DB-4993-8B6E-F25E0C5E294A}" destId="{64DCFEB4-53CA-4811-A1B0-714032615DD7}" srcOrd="4" destOrd="0" presId="urn:microsoft.com/office/officeart/2005/8/layout/vList2"/>
    <dgm:cxn modelId="{2736D0B6-0B34-4892-8326-00D5DAD3F255}" type="presParOf" srcId="{24CA08E1-D7DB-4993-8B6E-F25E0C5E294A}" destId="{627B234C-45DD-4712-B74C-EDA0C952711D}" srcOrd="5" destOrd="0" presId="urn:microsoft.com/office/officeart/2005/8/layout/vList2"/>
    <dgm:cxn modelId="{063A31DA-79DD-4F92-AB68-89D2A984DB79}" type="presParOf" srcId="{24CA08E1-D7DB-4993-8B6E-F25E0C5E294A}" destId="{948168A1-01E0-492B-80EC-80720401811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38560C-10CD-49DC-80DD-5CF8798F7A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50C8B45-A0B8-4892-979B-49F41E0BCCA0}">
      <dgm:prSet/>
      <dgm:spPr/>
      <dgm:t>
        <a:bodyPr/>
        <a:lstStyle/>
        <a:p>
          <a:r>
            <a:rPr lang="en-US" b="1"/>
            <a:t>Responsible for protecting the public by ensuring the safety and efficacy of new drugs and other medical interventions</a:t>
          </a:r>
          <a:endParaRPr lang="en-US"/>
        </a:p>
      </dgm:t>
    </dgm:pt>
    <dgm:pt modelId="{1B74E20E-DCCD-45A2-AA8B-82FED8E95305}" type="parTrans" cxnId="{1A351CB3-2729-45D0-9711-A5D2E32C1350}">
      <dgm:prSet/>
      <dgm:spPr/>
      <dgm:t>
        <a:bodyPr/>
        <a:lstStyle/>
        <a:p>
          <a:endParaRPr lang="en-US"/>
        </a:p>
      </dgm:t>
    </dgm:pt>
    <dgm:pt modelId="{4E5C9AFA-F86B-4C0C-AD20-6A46184EC761}" type="sibTrans" cxnId="{1A351CB3-2729-45D0-9711-A5D2E32C1350}">
      <dgm:prSet/>
      <dgm:spPr/>
      <dgm:t>
        <a:bodyPr/>
        <a:lstStyle/>
        <a:p>
          <a:endParaRPr lang="en-US"/>
        </a:p>
      </dgm:t>
    </dgm:pt>
    <dgm:pt modelId="{14217B0B-3FE1-4192-8587-6DB4F488BF3C}">
      <dgm:prSet/>
      <dgm:spPr/>
      <dgm:t>
        <a:bodyPr/>
        <a:lstStyle/>
        <a:p>
          <a:r>
            <a:rPr lang="en-US"/>
            <a:t>Patients expect that are receiving a safe and effective drug when they are offered an FDA-approved drug/biologic.</a:t>
          </a:r>
        </a:p>
      </dgm:t>
    </dgm:pt>
    <dgm:pt modelId="{D5E21F09-2D77-470E-87E9-CAC502567609}" type="parTrans" cxnId="{062F2825-8F16-4A26-8326-27DD7A7B3836}">
      <dgm:prSet/>
      <dgm:spPr/>
      <dgm:t>
        <a:bodyPr/>
        <a:lstStyle/>
        <a:p>
          <a:endParaRPr lang="en-US"/>
        </a:p>
      </dgm:t>
    </dgm:pt>
    <dgm:pt modelId="{70D9CB91-1540-4699-A7F3-3CA44962476D}" type="sibTrans" cxnId="{062F2825-8F16-4A26-8326-27DD7A7B3836}">
      <dgm:prSet/>
      <dgm:spPr/>
      <dgm:t>
        <a:bodyPr/>
        <a:lstStyle/>
        <a:p>
          <a:endParaRPr lang="en-US"/>
        </a:p>
      </dgm:t>
    </dgm:pt>
    <dgm:pt modelId="{1730E39B-6B75-4185-ADC4-B4E52FDAE276}">
      <dgm:prSet/>
      <dgm:spPr/>
      <dgm:t>
        <a:bodyPr/>
        <a:lstStyle/>
        <a:p>
          <a:r>
            <a:rPr lang="en-US"/>
            <a:t>Unfortunately, this expectation is not met in many cases.</a:t>
          </a:r>
        </a:p>
      </dgm:t>
    </dgm:pt>
    <dgm:pt modelId="{3CFC71C9-77CD-4D2F-A5D1-40F8F3FE0898}" type="parTrans" cxnId="{7A5888C3-A8A2-400C-B2D6-976534F5C0B3}">
      <dgm:prSet/>
      <dgm:spPr/>
      <dgm:t>
        <a:bodyPr/>
        <a:lstStyle/>
        <a:p>
          <a:endParaRPr lang="en-US"/>
        </a:p>
      </dgm:t>
    </dgm:pt>
    <dgm:pt modelId="{9DD3499D-B24A-48B7-9F5C-B8A6CEC39147}" type="sibTrans" cxnId="{7A5888C3-A8A2-400C-B2D6-976534F5C0B3}">
      <dgm:prSet/>
      <dgm:spPr/>
      <dgm:t>
        <a:bodyPr/>
        <a:lstStyle/>
        <a:p>
          <a:endParaRPr lang="en-US"/>
        </a:p>
      </dgm:t>
    </dgm:pt>
    <dgm:pt modelId="{724F0B68-1AF9-4780-83F0-1C3BF46416DC}" type="pres">
      <dgm:prSet presAssocID="{9038560C-10CD-49DC-80DD-5CF8798F7A80}" presName="linear" presStyleCnt="0">
        <dgm:presLayoutVars>
          <dgm:animLvl val="lvl"/>
          <dgm:resizeHandles val="exact"/>
        </dgm:presLayoutVars>
      </dgm:prSet>
      <dgm:spPr/>
    </dgm:pt>
    <dgm:pt modelId="{78CDCAE9-835B-4803-9E32-2F21796C5B46}" type="pres">
      <dgm:prSet presAssocID="{850C8B45-A0B8-4892-979B-49F41E0BCC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4DE4AD6-2745-40B9-906D-5F34F2AB9E9D}" type="pres">
      <dgm:prSet presAssocID="{4E5C9AFA-F86B-4C0C-AD20-6A46184EC761}" presName="spacer" presStyleCnt="0"/>
      <dgm:spPr/>
    </dgm:pt>
    <dgm:pt modelId="{9F1448D4-2AF9-4862-8C49-038A1D9208C9}" type="pres">
      <dgm:prSet presAssocID="{14217B0B-3FE1-4192-8587-6DB4F488BF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BD7611B-E6A6-405D-9E0D-5ACCDF3D2BD2}" type="pres">
      <dgm:prSet presAssocID="{70D9CB91-1540-4699-A7F3-3CA44962476D}" presName="spacer" presStyleCnt="0"/>
      <dgm:spPr/>
    </dgm:pt>
    <dgm:pt modelId="{DA6A654D-34DD-4083-8257-A2FFB99E8697}" type="pres">
      <dgm:prSet presAssocID="{1730E39B-6B75-4185-ADC4-B4E52FDAE27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A0EDE08-9B19-48D6-8A40-1B5FB707D575}" type="presOf" srcId="{1730E39B-6B75-4185-ADC4-B4E52FDAE276}" destId="{DA6A654D-34DD-4083-8257-A2FFB99E8697}" srcOrd="0" destOrd="0" presId="urn:microsoft.com/office/officeart/2005/8/layout/vList2"/>
    <dgm:cxn modelId="{062F2825-8F16-4A26-8326-27DD7A7B3836}" srcId="{9038560C-10CD-49DC-80DD-5CF8798F7A80}" destId="{14217B0B-3FE1-4192-8587-6DB4F488BF3C}" srcOrd="1" destOrd="0" parTransId="{D5E21F09-2D77-470E-87E9-CAC502567609}" sibTransId="{70D9CB91-1540-4699-A7F3-3CA44962476D}"/>
    <dgm:cxn modelId="{F5232F2B-5327-4850-B691-8E920CB840A1}" type="presOf" srcId="{14217B0B-3FE1-4192-8587-6DB4F488BF3C}" destId="{9F1448D4-2AF9-4862-8C49-038A1D9208C9}" srcOrd="0" destOrd="0" presId="urn:microsoft.com/office/officeart/2005/8/layout/vList2"/>
    <dgm:cxn modelId="{DC9FC17F-0D09-41A4-95C6-F4D6D566CDD6}" type="presOf" srcId="{850C8B45-A0B8-4892-979B-49F41E0BCCA0}" destId="{78CDCAE9-835B-4803-9E32-2F21796C5B46}" srcOrd="0" destOrd="0" presId="urn:microsoft.com/office/officeart/2005/8/layout/vList2"/>
    <dgm:cxn modelId="{1A351CB3-2729-45D0-9711-A5D2E32C1350}" srcId="{9038560C-10CD-49DC-80DD-5CF8798F7A80}" destId="{850C8B45-A0B8-4892-979B-49F41E0BCCA0}" srcOrd="0" destOrd="0" parTransId="{1B74E20E-DCCD-45A2-AA8B-82FED8E95305}" sibTransId="{4E5C9AFA-F86B-4C0C-AD20-6A46184EC761}"/>
    <dgm:cxn modelId="{7A5888C3-A8A2-400C-B2D6-976534F5C0B3}" srcId="{9038560C-10CD-49DC-80DD-5CF8798F7A80}" destId="{1730E39B-6B75-4185-ADC4-B4E52FDAE276}" srcOrd="2" destOrd="0" parTransId="{3CFC71C9-77CD-4D2F-A5D1-40F8F3FE0898}" sibTransId="{9DD3499D-B24A-48B7-9F5C-B8A6CEC39147}"/>
    <dgm:cxn modelId="{F85A24E5-88FA-4AD2-9982-79E898DB4356}" type="presOf" srcId="{9038560C-10CD-49DC-80DD-5CF8798F7A80}" destId="{724F0B68-1AF9-4780-83F0-1C3BF46416DC}" srcOrd="0" destOrd="0" presId="urn:microsoft.com/office/officeart/2005/8/layout/vList2"/>
    <dgm:cxn modelId="{B02EA09D-0492-4F6D-90C1-FF4C3D5F7D07}" type="presParOf" srcId="{724F0B68-1AF9-4780-83F0-1C3BF46416DC}" destId="{78CDCAE9-835B-4803-9E32-2F21796C5B46}" srcOrd="0" destOrd="0" presId="urn:microsoft.com/office/officeart/2005/8/layout/vList2"/>
    <dgm:cxn modelId="{56A7E8A3-3BAB-41CA-B6CD-3867AB57B0EF}" type="presParOf" srcId="{724F0B68-1AF9-4780-83F0-1C3BF46416DC}" destId="{E4DE4AD6-2745-40B9-906D-5F34F2AB9E9D}" srcOrd="1" destOrd="0" presId="urn:microsoft.com/office/officeart/2005/8/layout/vList2"/>
    <dgm:cxn modelId="{DDD5CF04-DA43-4365-B5C7-78CCAAFA075F}" type="presParOf" srcId="{724F0B68-1AF9-4780-83F0-1C3BF46416DC}" destId="{9F1448D4-2AF9-4862-8C49-038A1D9208C9}" srcOrd="2" destOrd="0" presId="urn:microsoft.com/office/officeart/2005/8/layout/vList2"/>
    <dgm:cxn modelId="{E1A7E400-378D-4EBB-AB59-A17379F7AA8C}" type="presParOf" srcId="{724F0B68-1AF9-4780-83F0-1C3BF46416DC}" destId="{DBD7611B-E6A6-405D-9E0D-5ACCDF3D2BD2}" srcOrd="3" destOrd="0" presId="urn:microsoft.com/office/officeart/2005/8/layout/vList2"/>
    <dgm:cxn modelId="{6B6ED5AA-34DA-497B-B362-77837CD4EE72}" type="presParOf" srcId="{724F0B68-1AF9-4780-83F0-1C3BF46416DC}" destId="{DA6A654D-34DD-4083-8257-A2FFB99E869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885DF5-EBD6-499F-BBFB-E6EEB066FA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870F8B-73AD-4804-830B-3EE61B6EA48B}">
      <dgm:prSet/>
      <dgm:spPr/>
      <dgm:t>
        <a:bodyPr/>
        <a:lstStyle/>
        <a:p>
          <a:r>
            <a:rPr lang="en-US"/>
            <a:t>Established in 1992</a:t>
          </a:r>
        </a:p>
      </dgm:t>
    </dgm:pt>
    <dgm:pt modelId="{F29317C6-2382-415A-A5F7-0FDD629A05AE}" type="parTrans" cxnId="{16AB4EE6-BA59-4FA3-B0AF-A7922F92EFAC}">
      <dgm:prSet/>
      <dgm:spPr/>
      <dgm:t>
        <a:bodyPr/>
        <a:lstStyle/>
        <a:p>
          <a:endParaRPr lang="en-US"/>
        </a:p>
      </dgm:t>
    </dgm:pt>
    <dgm:pt modelId="{A443808E-13CB-48B1-9403-09E3CBAE44B9}" type="sibTrans" cxnId="{16AB4EE6-BA59-4FA3-B0AF-A7922F92EFAC}">
      <dgm:prSet/>
      <dgm:spPr/>
      <dgm:t>
        <a:bodyPr/>
        <a:lstStyle/>
        <a:p>
          <a:endParaRPr lang="en-US"/>
        </a:p>
      </dgm:t>
    </dgm:pt>
    <dgm:pt modelId="{1A6E4BFE-FEBF-47BD-9DF0-F61B99A2DE52}">
      <dgm:prSet/>
      <dgm:spPr/>
      <dgm:t>
        <a:bodyPr/>
        <a:lstStyle/>
        <a:p>
          <a:r>
            <a:rPr lang="en-US"/>
            <a:t>Allows for earlier approval based on surrogate endpoints </a:t>
          </a:r>
        </a:p>
      </dgm:t>
    </dgm:pt>
    <dgm:pt modelId="{10D7B890-0D7D-4B86-917F-C7A9B2F3C9E6}" type="parTrans" cxnId="{ECF7699B-6C2A-44F2-9AD1-3254D34A0C9A}">
      <dgm:prSet/>
      <dgm:spPr/>
      <dgm:t>
        <a:bodyPr/>
        <a:lstStyle/>
        <a:p>
          <a:endParaRPr lang="en-US"/>
        </a:p>
      </dgm:t>
    </dgm:pt>
    <dgm:pt modelId="{C16D9720-62A9-46FF-8966-F4B7EA83AC2A}" type="sibTrans" cxnId="{ECF7699B-6C2A-44F2-9AD1-3254D34A0C9A}">
      <dgm:prSet/>
      <dgm:spPr/>
      <dgm:t>
        <a:bodyPr/>
        <a:lstStyle/>
        <a:p>
          <a:endParaRPr lang="en-US"/>
        </a:p>
      </dgm:t>
    </dgm:pt>
    <dgm:pt modelId="{5BF556FB-DFD1-4B91-923E-C3A8B495BBE2}">
      <dgm:prSet/>
      <dgm:spPr/>
      <dgm:t>
        <a:bodyPr/>
        <a:lstStyle/>
        <a:p>
          <a:r>
            <a:rPr lang="en-US" dirty="0"/>
            <a:t>Intermediate endpoint (i.e., tumor shrinkage) “reasonably likely” to predict clinical benefit</a:t>
          </a:r>
        </a:p>
      </dgm:t>
    </dgm:pt>
    <dgm:pt modelId="{D3FED9DB-5D5C-4348-A8B8-18162C81AED1}" type="parTrans" cxnId="{10E51113-639A-41A1-B9AB-30BD5587AF9E}">
      <dgm:prSet/>
      <dgm:spPr/>
      <dgm:t>
        <a:bodyPr/>
        <a:lstStyle/>
        <a:p>
          <a:endParaRPr lang="en-US"/>
        </a:p>
      </dgm:t>
    </dgm:pt>
    <dgm:pt modelId="{D68A2188-AC55-4EE4-BB12-FBC9C4C2771C}" type="sibTrans" cxnId="{10E51113-639A-41A1-B9AB-30BD5587AF9E}">
      <dgm:prSet/>
      <dgm:spPr/>
      <dgm:t>
        <a:bodyPr/>
        <a:lstStyle/>
        <a:p>
          <a:endParaRPr lang="en-US"/>
        </a:p>
      </dgm:t>
    </dgm:pt>
    <dgm:pt modelId="{30C7EE9D-4D5E-499B-B939-197FBD75E4C2}">
      <dgm:prSet/>
      <dgm:spPr/>
      <dgm:t>
        <a:bodyPr/>
        <a:lstStyle/>
        <a:p>
          <a:r>
            <a:rPr lang="en-US"/>
            <a:t>Substitutes for a direct measure of clinical benefit</a:t>
          </a:r>
        </a:p>
      </dgm:t>
    </dgm:pt>
    <dgm:pt modelId="{F36CE12A-A11B-424C-B075-1EA389B2EC7B}" type="parTrans" cxnId="{31914CC1-D7DA-4490-8BDC-39F57FFD61CF}">
      <dgm:prSet/>
      <dgm:spPr/>
      <dgm:t>
        <a:bodyPr/>
        <a:lstStyle/>
        <a:p>
          <a:endParaRPr lang="en-US"/>
        </a:p>
      </dgm:t>
    </dgm:pt>
    <dgm:pt modelId="{E2C7E009-FD7A-4E2C-86D9-7BB97449B642}" type="sibTrans" cxnId="{31914CC1-D7DA-4490-8BDC-39F57FFD61CF}">
      <dgm:prSet/>
      <dgm:spPr/>
      <dgm:t>
        <a:bodyPr/>
        <a:lstStyle/>
        <a:p>
          <a:endParaRPr lang="en-US"/>
        </a:p>
      </dgm:t>
    </dgm:pt>
    <dgm:pt modelId="{CF609590-626E-481E-A741-43CBEBBC0A0E}">
      <dgm:prSet/>
      <dgm:spPr/>
      <dgm:t>
        <a:bodyPr/>
        <a:lstStyle/>
        <a:p>
          <a:r>
            <a:rPr lang="en-US"/>
            <a:t>Often, surrogate endpoints fail to correlate with clinical benefit</a:t>
          </a:r>
        </a:p>
      </dgm:t>
    </dgm:pt>
    <dgm:pt modelId="{E3E2CD10-9AC9-4486-9792-16BB7A5EA3BB}" type="parTrans" cxnId="{565B9944-D538-4B2C-BF07-3A4801B11E95}">
      <dgm:prSet/>
      <dgm:spPr/>
      <dgm:t>
        <a:bodyPr/>
        <a:lstStyle/>
        <a:p>
          <a:endParaRPr lang="en-US"/>
        </a:p>
      </dgm:t>
    </dgm:pt>
    <dgm:pt modelId="{9C55B5CE-E289-4CD7-9BC9-046EA786CD7C}" type="sibTrans" cxnId="{565B9944-D538-4B2C-BF07-3A4801B11E95}">
      <dgm:prSet/>
      <dgm:spPr/>
      <dgm:t>
        <a:bodyPr/>
        <a:lstStyle/>
        <a:p>
          <a:endParaRPr lang="en-US"/>
        </a:p>
      </dgm:t>
    </dgm:pt>
    <dgm:pt modelId="{A21301CC-5049-4632-BBF1-53983D31E6F4}">
      <dgm:prSet/>
      <dgm:spPr/>
      <dgm:t>
        <a:bodyPr/>
        <a:lstStyle/>
        <a:p>
          <a:r>
            <a:rPr lang="en-US"/>
            <a:t>Intended to treat serious conditions and</a:t>
          </a:r>
        </a:p>
      </dgm:t>
    </dgm:pt>
    <dgm:pt modelId="{69431F84-348C-4B0A-9FB9-99C047F8D16E}" type="parTrans" cxnId="{0C1F0DDE-FAC9-4299-846C-EB33612D846D}">
      <dgm:prSet/>
      <dgm:spPr/>
      <dgm:t>
        <a:bodyPr/>
        <a:lstStyle/>
        <a:p>
          <a:endParaRPr lang="en-US"/>
        </a:p>
      </dgm:t>
    </dgm:pt>
    <dgm:pt modelId="{173D1806-ED3A-4A5F-9833-5F377E90EF19}" type="sibTrans" cxnId="{0C1F0DDE-FAC9-4299-846C-EB33612D846D}">
      <dgm:prSet/>
      <dgm:spPr/>
      <dgm:t>
        <a:bodyPr/>
        <a:lstStyle/>
        <a:p>
          <a:endParaRPr lang="en-US"/>
        </a:p>
      </dgm:t>
    </dgm:pt>
    <dgm:pt modelId="{6339D8D4-2A54-4733-91D5-011FD03056E5}">
      <dgm:prSet/>
      <dgm:spPr/>
      <dgm:t>
        <a:bodyPr/>
        <a:lstStyle/>
        <a:p>
          <a:r>
            <a:rPr lang="en-US"/>
            <a:t>Meet an unmet medical need</a:t>
          </a:r>
        </a:p>
      </dgm:t>
    </dgm:pt>
    <dgm:pt modelId="{2BCD220C-744E-4253-81FB-C433DC892193}" type="parTrans" cxnId="{A214CE2C-4DBA-4B6B-A389-3D9866A8EA07}">
      <dgm:prSet/>
      <dgm:spPr/>
      <dgm:t>
        <a:bodyPr/>
        <a:lstStyle/>
        <a:p>
          <a:endParaRPr lang="en-US"/>
        </a:p>
      </dgm:t>
    </dgm:pt>
    <dgm:pt modelId="{6BEF93ED-BDD8-4581-8748-51FA493CD322}" type="sibTrans" cxnId="{A214CE2C-4DBA-4B6B-A389-3D9866A8EA07}">
      <dgm:prSet/>
      <dgm:spPr/>
      <dgm:t>
        <a:bodyPr/>
        <a:lstStyle/>
        <a:p>
          <a:endParaRPr lang="en-US"/>
        </a:p>
      </dgm:t>
    </dgm:pt>
    <dgm:pt modelId="{9CC2D356-47D6-49FB-AD65-75CE9B0CCA03}" type="pres">
      <dgm:prSet presAssocID="{FA885DF5-EBD6-499F-BBFB-E6EEB066FA5B}" presName="linear" presStyleCnt="0">
        <dgm:presLayoutVars>
          <dgm:animLvl val="lvl"/>
          <dgm:resizeHandles val="exact"/>
        </dgm:presLayoutVars>
      </dgm:prSet>
      <dgm:spPr/>
    </dgm:pt>
    <dgm:pt modelId="{D29334E5-8273-4B75-8C8D-78D682D77EA0}" type="pres">
      <dgm:prSet presAssocID="{BD870F8B-73AD-4804-830B-3EE61B6EA4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D9C9EC7-5529-495D-9517-75B6B0C2E37C}" type="pres">
      <dgm:prSet presAssocID="{A443808E-13CB-48B1-9403-09E3CBAE44B9}" presName="spacer" presStyleCnt="0"/>
      <dgm:spPr/>
    </dgm:pt>
    <dgm:pt modelId="{E3FBB0F2-C274-4A55-8D50-20F62AEB1B85}" type="pres">
      <dgm:prSet presAssocID="{1A6E4BFE-FEBF-47BD-9DF0-F61B99A2DE5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308F42C-6029-47BC-8946-29D5835C8DC3}" type="pres">
      <dgm:prSet presAssocID="{1A6E4BFE-FEBF-47BD-9DF0-F61B99A2DE52}" presName="childText" presStyleLbl="revTx" presStyleIdx="0" presStyleCnt="1">
        <dgm:presLayoutVars>
          <dgm:bulletEnabled val="1"/>
        </dgm:presLayoutVars>
      </dgm:prSet>
      <dgm:spPr/>
    </dgm:pt>
    <dgm:pt modelId="{FA77AF0F-F1AF-4DD0-B4B2-BF6E878EFF8F}" type="pres">
      <dgm:prSet presAssocID="{A21301CC-5049-4632-BBF1-53983D31E6F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C15BE2D-2981-43F8-8716-838B432980F3}" type="pres">
      <dgm:prSet presAssocID="{173D1806-ED3A-4A5F-9833-5F377E90EF19}" presName="spacer" presStyleCnt="0"/>
      <dgm:spPr/>
    </dgm:pt>
    <dgm:pt modelId="{C82CD12E-A34A-49EF-A28E-FF147C56D983}" type="pres">
      <dgm:prSet presAssocID="{6339D8D4-2A54-4733-91D5-011FD03056E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5352F0C-4416-4102-BD28-B35094828DA2}" type="presOf" srcId="{BD870F8B-73AD-4804-830B-3EE61B6EA48B}" destId="{D29334E5-8273-4B75-8C8D-78D682D77EA0}" srcOrd="0" destOrd="0" presId="urn:microsoft.com/office/officeart/2005/8/layout/vList2"/>
    <dgm:cxn modelId="{C448AA0C-6151-4AAA-AE6D-DB157E65BF98}" type="presOf" srcId="{CF609590-626E-481E-A741-43CBEBBC0A0E}" destId="{3308F42C-6029-47BC-8946-29D5835C8DC3}" srcOrd="0" destOrd="2" presId="urn:microsoft.com/office/officeart/2005/8/layout/vList2"/>
    <dgm:cxn modelId="{10E51113-639A-41A1-B9AB-30BD5587AF9E}" srcId="{1A6E4BFE-FEBF-47BD-9DF0-F61B99A2DE52}" destId="{5BF556FB-DFD1-4B91-923E-C3A8B495BBE2}" srcOrd="0" destOrd="0" parTransId="{D3FED9DB-5D5C-4348-A8B8-18162C81AED1}" sibTransId="{D68A2188-AC55-4EE4-BB12-FBC9C4C2771C}"/>
    <dgm:cxn modelId="{CFBEBE23-F5D8-4756-8BC5-8506A298AB7C}" type="presOf" srcId="{FA885DF5-EBD6-499F-BBFB-E6EEB066FA5B}" destId="{9CC2D356-47D6-49FB-AD65-75CE9B0CCA03}" srcOrd="0" destOrd="0" presId="urn:microsoft.com/office/officeart/2005/8/layout/vList2"/>
    <dgm:cxn modelId="{A214CE2C-4DBA-4B6B-A389-3D9866A8EA07}" srcId="{FA885DF5-EBD6-499F-BBFB-E6EEB066FA5B}" destId="{6339D8D4-2A54-4733-91D5-011FD03056E5}" srcOrd="3" destOrd="0" parTransId="{2BCD220C-744E-4253-81FB-C433DC892193}" sibTransId="{6BEF93ED-BDD8-4581-8748-51FA493CD322}"/>
    <dgm:cxn modelId="{96B17B31-6CCF-440F-B91D-9065828B076F}" type="presOf" srcId="{5BF556FB-DFD1-4B91-923E-C3A8B495BBE2}" destId="{3308F42C-6029-47BC-8946-29D5835C8DC3}" srcOrd="0" destOrd="0" presId="urn:microsoft.com/office/officeart/2005/8/layout/vList2"/>
    <dgm:cxn modelId="{565B9944-D538-4B2C-BF07-3A4801B11E95}" srcId="{1A6E4BFE-FEBF-47BD-9DF0-F61B99A2DE52}" destId="{CF609590-626E-481E-A741-43CBEBBC0A0E}" srcOrd="2" destOrd="0" parTransId="{E3E2CD10-9AC9-4486-9792-16BB7A5EA3BB}" sibTransId="{9C55B5CE-E289-4CD7-9BC9-046EA786CD7C}"/>
    <dgm:cxn modelId="{D821FE7E-6F9A-4CA8-931F-7FFE3D5C035F}" type="presOf" srcId="{6339D8D4-2A54-4733-91D5-011FD03056E5}" destId="{C82CD12E-A34A-49EF-A28E-FF147C56D983}" srcOrd="0" destOrd="0" presId="urn:microsoft.com/office/officeart/2005/8/layout/vList2"/>
    <dgm:cxn modelId="{A91C4C92-7268-4041-8D5F-4716AC29D9EB}" type="presOf" srcId="{1A6E4BFE-FEBF-47BD-9DF0-F61B99A2DE52}" destId="{E3FBB0F2-C274-4A55-8D50-20F62AEB1B85}" srcOrd="0" destOrd="0" presId="urn:microsoft.com/office/officeart/2005/8/layout/vList2"/>
    <dgm:cxn modelId="{ECF7699B-6C2A-44F2-9AD1-3254D34A0C9A}" srcId="{FA885DF5-EBD6-499F-BBFB-E6EEB066FA5B}" destId="{1A6E4BFE-FEBF-47BD-9DF0-F61B99A2DE52}" srcOrd="1" destOrd="0" parTransId="{10D7B890-0D7D-4B86-917F-C7A9B2F3C9E6}" sibTransId="{C16D9720-62A9-46FF-8966-F4B7EA83AC2A}"/>
    <dgm:cxn modelId="{31914CC1-D7DA-4490-8BDC-39F57FFD61CF}" srcId="{1A6E4BFE-FEBF-47BD-9DF0-F61B99A2DE52}" destId="{30C7EE9D-4D5E-499B-B939-197FBD75E4C2}" srcOrd="1" destOrd="0" parTransId="{F36CE12A-A11B-424C-B075-1EA389B2EC7B}" sibTransId="{E2C7E009-FD7A-4E2C-86D9-7BB97449B642}"/>
    <dgm:cxn modelId="{E7BC07C9-3301-42A7-B48D-73A2BA444425}" type="presOf" srcId="{A21301CC-5049-4632-BBF1-53983D31E6F4}" destId="{FA77AF0F-F1AF-4DD0-B4B2-BF6E878EFF8F}" srcOrd="0" destOrd="0" presId="urn:microsoft.com/office/officeart/2005/8/layout/vList2"/>
    <dgm:cxn modelId="{829956D7-BBC3-4CA9-A5B1-5116004AE041}" type="presOf" srcId="{30C7EE9D-4D5E-499B-B939-197FBD75E4C2}" destId="{3308F42C-6029-47BC-8946-29D5835C8DC3}" srcOrd="0" destOrd="1" presId="urn:microsoft.com/office/officeart/2005/8/layout/vList2"/>
    <dgm:cxn modelId="{0C1F0DDE-FAC9-4299-846C-EB33612D846D}" srcId="{FA885DF5-EBD6-499F-BBFB-E6EEB066FA5B}" destId="{A21301CC-5049-4632-BBF1-53983D31E6F4}" srcOrd="2" destOrd="0" parTransId="{69431F84-348C-4B0A-9FB9-99C047F8D16E}" sibTransId="{173D1806-ED3A-4A5F-9833-5F377E90EF19}"/>
    <dgm:cxn modelId="{16AB4EE6-BA59-4FA3-B0AF-A7922F92EFAC}" srcId="{FA885DF5-EBD6-499F-BBFB-E6EEB066FA5B}" destId="{BD870F8B-73AD-4804-830B-3EE61B6EA48B}" srcOrd="0" destOrd="0" parTransId="{F29317C6-2382-415A-A5F7-0FDD629A05AE}" sibTransId="{A443808E-13CB-48B1-9403-09E3CBAE44B9}"/>
    <dgm:cxn modelId="{A2F20048-91C8-4A37-BE2F-E19E1C51FE68}" type="presParOf" srcId="{9CC2D356-47D6-49FB-AD65-75CE9B0CCA03}" destId="{D29334E5-8273-4B75-8C8D-78D682D77EA0}" srcOrd="0" destOrd="0" presId="urn:microsoft.com/office/officeart/2005/8/layout/vList2"/>
    <dgm:cxn modelId="{571F4537-394D-4BD2-B9DF-D5A07F7A2F5E}" type="presParOf" srcId="{9CC2D356-47D6-49FB-AD65-75CE9B0CCA03}" destId="{4D9C9EC7-5529-495D-9517-75B6B0C2E37C}" srcOrd="1" destOrd="0" presId="urn:microsoft.com/office/officeart/2005/8/layout/vList2"/>
    <dgm:cxn modelId="{DCA3EC5E-7474-4411-A7AC-0E4FE62E9395}" type="presParOf" srcId="{9CC2D356-47D6-49FB-AD65-75CE9B0CCA03}" destId="{E3FBB0F2-C274-4A55-8D50-20F62AEB1B85}" srcOrd="2" destOrd="0" presId="urn:microsoft.com/office/officeart/2005/8/layout/vList2"/>
    <dgm:cxn modelId="{7FCD0BB8-0DC2-4E94-80FF-336BD5A90521}" type="presParOf" srcId="{9CC2D356-47D6-49FB-AD65-75CE9B0CCA03}" destId="{3308F42C-6029-47BC-8946-29D5835C8DC3}" srcOrd="3" destOrd="0" presId="urn:microsoft.com/office/officeart/2005/8/layout/vList2"/>
    <dgm:cxn modelId="{A5427A3C-0E39-49A7-BF8E-0981C879EC5E}" type="presParOf" srcId="{9CC2D356-47D6-49FB-AD65-75CE9B0CCA03}" destId="{FA77AF0F-F1AF-4DD0-B4B2-BF6E878EFF8F}" srcOrd="4" destOrd="0" presId="urn:microsoft.com/office/officeart/2005/8/layout/vList2"/>
    <dgm:cxn modelId="{CCE728F4-FF0D-41BF-BCCD-E921EC4A707C}" type="presParOf" srcId="{9CC2D356-47D6-49FB-AD65-75CE9B0CCA03}" destId="{8C15BE2D-2981-43F8-8716-838B432980F3}" srcOrd="5" destOrd="0" presId="urn:microsoft.com/office/officeart/2005/8/layout/vList2"/>
    <dgm:cxn modelId="{D0DE6FEE-9235-4CA5-B8B1-790C022A803C}" type="presParOf" srcId="{9CC2D356-47D6-49FB-AD65-75CE9B0CCA03}" destId="{C82CD12E-A34A-49EF-A28E-FF147C56D9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885DF5-EBD6-499F-BBFB-E6EEB066FA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870F8B-73AD-4804-830B-3EE61B6EA48B}">
      <dgm:prSet/>
      <dgm:spPr/>
      <dgm:t>
        <a:bodyPr/>
        <a:lstStyle/>
        <a:p>
          <a:r>
            <a:rPr lang="en-US" dirty="0"/>
            <a:t>First established to address need during HIV/AIDS crisis</a:t>
          </a:r>
        </a:p>
      </dgm:t>
    </dgm:pt>
    <dgm:pt modelId="{F29317C6-2382-415A-A5F7-0FDD629A05AE}" type="parTrans" cxnId="{16AB4EE6-BA59-4FA3-B0AF-A7922F92EFAC}">
      <dgm:prSet/>
      <dgm:spPr/>
      <dgm:t>
        <a:bodyPr/>
        <a:lstStyle/>
        <a:p>
          <a:endParaRPr lang="en-US"/>
        </a:p>
      </dgm:t>
    </dgm:pt>
    <dgm:pt modelId="{A443808E-13CB-48B1-9403-09E3CBAE44B9}" type="sibTrans" cxnId="{16AB4EE6-BA59-4FA3-B0AF-A7922F92EFAC}">
      <dgm:prSet/>
      <dgm:spPr/>
      <dgm:t>
        <a:bodyPr/>
        <a:lstStyle/>
        <a:p>
          <a:endParaRPr lang="en-US"/>
        </a:p>
      </dgm:t>
    </dgm:pt>
    <dgm:pt modelId="{1A6E4BFE-FEBF-47BD-9DF0-F61B99A2DE52}">
      <dgm:prSet/>
      <dgm:spPr/>
      <dgm:t>
        <a:bodyPr/>
        <a:lstStyle/>
        <a:p>
          <a:r>
            <a:rPr lang="en-US" dirty="0"/>
            <a:t>Oncology drugs now have largest share of AA</a:t>
          </a:r>
        </a:p>
      </dgm:t>
    </dgm:pt>
    <dgm:pt modelId="{10D7B890-0D7D-4B86-917F-C7A9B2F3C9E6}" type="parTrans" cxnId="{ECF7699B-6C2A-44F2-9AD1-3254D34A0C9A}">
      <dgm:prSet/>
      <dgm:spPr/>
      <dgm:t>
        <a:bodyPr/>
        <a:lstStyle/>
        <a:p>
          <a:endParaRPr lang="en-US"/>
        </a:p>
      </dgm:t>
    </dgm:pt>
    <dgm:pt modelId="{C16D9720-62A9-46FF-8966-F4B7EA83AC2A}" type="sibTrans" cxnId="{ECF7699B-6C2A-44F2-9AD1-3254D34A0C9A}">
      <dgm:prSet/>
      <dgm:spPr/>
      <dgm:t>
        <a:bodyPr/>
        <a:lstStyle/>
        <a:p>
          <a:endParaRPr lang="en-US"/>
        </a:p>
      </dgm:t>
    </dgm:pt>
    <dgm:pt modelId="{7C7BE0CF-392F-4487-AEFD-14AFEFA639AA}">
      <dgm:prSet/>
      <dgm:spPr/>
      <dgm:t>
        <a:bodyPr/>
        <a:lstStyle/>
        <a:p>
          <a:r>
            <a:rPr lang="en-US"/>
            <a:t>Serious erosion of trust in program due to lack of transparency and failure to confirm clinical benefit</a:t>
          </a:r>
          <a:endParaRPr lang="en-US" dirty="0"/>
        </a:p>
      </dgm:t>
    </dgm:pt>
    <dgm:pt modelId="{A1F7E23F-937B-4B0E-BB59-F1C37852B15C}" type="parTrans" cxnId="{0ACD26F7-0584-4C74-B3D0-273C53703350}">
      <dgm:prSet/>
      <dgm:spPr/>
      <dgm:t>
        <a:bodyPr/>
        <a:lstStyle/>
        <a:p>
          <a:endParaRPr lang="en-US"/>
        </a:p>
      </dgm:t>
    </dgm:pt>
    <dgm:pt modelId="{E63BC2C2-94BE-4AA8-AB11-0DEB081F4280}" type="sibTrans" cxnId="{0ACD26F7-0584-4C74-B3D0-273C53703350}">
      <dgm:prSet/>
      <dgm:spPr/>
      <dgm:t>
        <a:bodyPr/>
        <a:lstStyle/>
        <a:p>
          <a:endParaRPr lang="en-US"/>
        </a:p>
      </dgm:t>
    </dgm:pt>
    <dgm:pt modelId="{9CC2D356-47D6-49FB-AD65-75CE9B0CCA03}" type="pres">
      <dgm:prSet presAssocID="{FA885DF5-EBD6-499F-BBFB-E6EEB066FA5B}" presName="linear" presStyleCnt="0">
        <dgm:presLayoutVars>
          <dgm:animLvl val="lvl"/>
          <dgm:resizeHandles val="exact"/>
        </dgm:presLayoutVars>
      </dgm:prSet>
      <dgm:spPr/>
    </dgm:pt>
    <dgm:pt modelId="{D29334E5-8273-4B75-8C8D-78D682D77EA0}" type="pres">
      <dgm:prSet presAssocID="{BD870F8B-73AD-4804-830B-3EE61B6EA48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D9C9EC7-5529-495D-9517-75B6B0C2E37C}" type="pres">
      <dgm:prSet presAssocID="{A443808E-13CB-48B1-9403-09E3CBAE44B9}" presName="spacer" presStyleCnt="0"/>
      <dgm:spPr/>
    </dgm:pt>
    <dgm:pt modelId="{E3FBB0F2-C274-4A55-8D50-20F62AEB1B85}" type="pres">
      <dgm:prSet presAssocID="{1A6E4BFE-FEBF-47BD-9DF0-F61B99A2DE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5DF23F0-3901-4424-80E1-9C00880DFBF8}" type="pres">
      <dgm:prSet presAssocID="{C16D9720-62A9-46FF-8966-F4B7EA83AC2A}" presName="spacer" presStyleCnt="0"/>
      <dgm:spPr/>
    </dgm:pt>
    <dgm:pt modelId="{908C6EEC-F74E-4E83-8EE2-237E97B3022E}" type="pres">
      <dgm:prSet presAssocID="{7C7BE0CF-392F-4487-AEFD-14AFEFA639AA}" presName="parentText" presStyleLbl="node1" presStyleIdx="2" presStyleCnt="3" custLinFactY="-1363" custLinFactNeighborY="-100000">
        <dgm:presLayoutVars>
          <dgm:chMax val="0"/>
          <dgm:bulletEnabled val="1"/>
        </dgm:presLayoutVars>
      </dgm:prSet>
      <dgm:spPr/>
    </dgm:pt>
  </dgm:ptLst>
  <dgm:cxnLst>
    <dgm:cxn modelId="{E5352F0C-4416-4102-BD28-B35094828DA2}" type="presOf" srcId="{BD870F8B-73AD-4804-830B-3EE61B6EA48B}" destId="{D29334E5-8273-4B75-8C8D-78D682D77EA0}" srcOrd="0" destOrd="0" presId="urn:microsoft.com/office/officeart/2005/8/layout/vList2"/>
    <dgm:cxn modelId="{CFBEBE23-F5D8-4756-8BC5-8506A298AB7C}" type="presOf" srcId="{FA885DF5-EBD6-499F-BBFB-E6EEB066FA5B}" destId="{9CC2D356-47D6-49FB-AD65-75CE9B0CCA03}" srcOrd="0" destOrd="0" presId="urn:microsoft.com/office/officeart/2005/8/layout/vList2"/>
    <dgm:cxn modelId="{A91C4C92-7268-4041-8D5F-4716AC29D9EB}" type="presOf" srcId="{1A6E4BFE-FEBF-47BD-9DF0-F61B99A2DE52}" destId="{E3FBB0F2-C274-4A55-8D50-20F62AEB1B85}" srcOrd="0" destOrd="0" presId="urn:microsoft.com/office/officeart/2005/8/layout/vList2"/>
    <dgm:cxn modelId="{ECF7699B-6C2A-44F2-9AD1-3254D34A0C9A}" srcId="{FA885DF5-EBD6-499F-BBFB-E6EEB066FA5B}" destId="{1A6E4BFE-FEBF-47BD-9DF0-F61B99A2DE52}" srcOrd="1" destOrd="0" parTransId="{10D7B890-0D7D-4B86-917F-C7A9B2F3C9E6}" sibTransId="{C16D9720-62A9-46FF-8966-F4B7EA83AC2A}"/>
    <dgm:cxn modelId="{1B58DFC4-BF25-42A3-83F6-81095D8E7436}" type="presOf" srcId="{7C7BE0CF-392F-4487-AEFD-14AFEFA639AA}" destId="{908C6EEC-F74E-4E83-8EE2-237E97B3022E}" srcOrd="0" destOrd="0" presId="urn:microsoft.com/office/officeart/2005/8/layout/vList2"/>
    <dgm:cxn modelId="{16AB4EE6-BA59-4FA3-B0AF-A7922F92EFAC}" srcId="{FA885DF5-EBD6-499F-BBFB-E6EEB066FA5B}" destId="{BD870F8B-73AD-4804-830B-3EE61B6EA48B}" srcOrd="0" destOrd="0" parTransId="{F29317C6-2382-415A-A5F7-0FDD629A05AE}" sibTransId="{A443808E-13CB-48B1-9403-09E3CBAE44B9}"/>
    <dgm:cxn modelId="{0ACD26F7-0584-4C74-B3D0-273C53703350}" srcId="{FA885DF5-EBD6-499F-BBFB-E6EEB066FA5B}" destId="{7C7BE0CF-392F-4487-AEFD-14AFEFA639AA}" srcOrd="2" destOrd="0" parTransId="{A1F7E23F-937B-4B0E-BB59-F1C37852B15C}" sibTransId="{E63BC2C2-94BE-4AA8-AB11-0DEB081F4280}"/>
    <dgm:cxn modelId="{A2F20048-91C8-4A37-BE2F-E19E1C51FE68}" type="presParOf" srcId="{9CC2D356-47D6-49FB-AD65-75CE9B0CCA03}" destId="{D29334E5-8273-4B75-8C8D-78D682D77EA0}" srcOrd="0" destOrd="0" presId="urn:microsoft.com/office/officeart/2005/8/layout/vList2"/>
    <dgm:cxn modelId="{571F4537-394D-4BD2-B9DF-D5A07F7A2F5E}" type="presParOf" srcId="{9CC2D356-47D6-49FB-AD65-75CE9B0CCA03}" destId="{4D9C9EC7-5529-495D-9517-75B6B0C2E37C}" srcOrd="1" destOrd="0" presId="urn:microsoft.com/office/officeart/2005/8/layout/vList2"/>
    <dgm:cxn modelId="{DCA3EC5E-7474-4411-A7AC-0E4FE62E9395}" type="presParOf" srcId="{9CC2D356-47D6-49FB-AD65-75CE9B0CCA03}" destId="{E3FBB0F2-C274-4A55-8D50-20F62AEB1B85}" srcOrd="2" destOrd="0" presId="urn:microsoft.com/office/officeart/2005/8/layout/vList2"/>
    <dgm:cxn modelId="{5B63CBF6-4852-4B23-B140-ECDA1A2D613F}" type="presParOf" srcId="{9CC2D356-47D6-49FB-AD65-75CE9B0CCA03}" destId="{E5DF23F0-3901-4424-80E1-9C00880DFBF8}" srcOrd="3" destOrd="0" presId="urn:microsoft.com/office/officeart/2005/8/layout/vList2"/>
    <dgm:cxn modelId="{CAEBD2BA-BBA4-478E-964B-660D96F6006A}" type="presParOf" srcId="{9CC2D356-47D6-49FB-AD65-75CE9B0CCA03}" destId="{908C6EEC-F74E-4E83-8EE2-237E97B3022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97C03F-48D0-47BF-B336-6D10CFB095D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D98734-B63B-4630-9FF2-1EB3A0497F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Current law grants FDA the authority to require drug sponsors to conduct confirmatory trials after accelerated approval to verify that the drug or biologic provides the predicted clinical benefit.</a:t>
          </a:r>
        </a:p>
      </dgm:t>
    </dgm:pt>
    <dgm:pt modelId="{346CE071-9E72-4800-AB27-32D820CBEF49}" type="parTrans" cxnId="{9B42ACBC-367F-4F1C-8233-36B0F6F97F7A}">
      <dgm:prSet/>
      <dgm:spPr/>
      <dgm:t>
        <a:bodyPr/>
        <a:lstStyle/>
        <a:p>
          <a:endParaRPr lang="en-US"/>
        </a:p>
      </dgm:t>
    </dgm:pt>
    <dgm:pt modelId="{984FA7B9-BE46-431A-BAEF-345EB79C317C}" type="sibTrans" cxnId="{9B42ACBC-367F-4F1C-8233-36B0F6F97F7A}">
      <dgm:prSet/>
      <dgm:spPr/>
      <dgm:t>
        <a:bodyPr/>
        <a:lstStyle/>
        <a:p>
          <a:endParaRPr lang="en-US"/>
        </a:p>
      </dgm:t>
    </dgm:pt>
    <dgm:pt modelId="{04250769-F2F9-4E66-9087-267A6E1D2F2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Upon completion of the confirmatory trial, if they demonstrate true benefit, the accelerated approval is converted to regular approval.</a:t>
          </a:r>
        </a:p>
      </dgm:t>
    </dgm:pt>
    <dgm:pt modelId="{63FE8133-6A6F-4CC4-B29B-74F563BE6FC4}" type="parTrans" cxnId="{A4842CB9-E348-4416-A0A2-E6867BE4C370}">
      <dgm:prSet/>
      <dgm:spPr/>
      <dgm:t>
        <a:bodyPr/>
        <a:lstStyle/>
        <a:p>
          <a:endParaRPr lang="en-US"/>
        </a:p>
      </dgm:t>
    </dgm:pt>
    <dgm:pt modelId="{B26A2D5E-FB88-4F32-86BD-D047185C54BB}" type="sibTrans" cxnId="{A4842CB9-E348-4416-A0A2-E6867BE4C370}">
      <dgm:prSet/>
      <dgm:spPr/>
      <dgm:t>
        <a:bodyPr/>
        <a:lstStyle/>
        <a:p>
          <a:endParaRPr lang="en-US"/>
        </a:p>
      </dgm:t>
    </dgm:pt>
    <dgm:pt modelId="{E2A883B7-B807-45A8-ACA1-D9B0F93428D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FDA can withdraw approval if:</a:t>
          </a:r>
        </a:p>
      </dgm:t>
    </dgm:pt>
    <dgm:pt modelId="{EC88731B-51F0-47FC-A5D5-C773C1452108}" type="parTrans" cxnId="{3735F6A9-6556-47A1-A226-D56E578AC492}">
      <dgm:prSet/>
      <dgm:spPr/>
      <dgm:t>
        <a:bodyPr/>
        <a:lstStyle/>
        <a:p>
          <a:endParaRPr lang="en-US"/>
        </a:p>
      </dgm:t>
    </dgm:pt>
    <dgm:pt modelId="{9A1F1927-3444-4EA3-AEEB-078E056BA180}" type="sibTrans" cxnId="{3735F6A9-6556-47A1-A226-D56E578AC492}">
      <dgm:prSet/>
      <dgm:spPr/>
      <dgm:t>
        <a:bodyPr/>
        <a:lstStyle/>
        <a:p>
          <a:endParaRPr lang="en-US"/>
        </a:p>
      </dgm:t>
    </dgm:pt>
    <dgm:pt modelId="{4C040BCA-36EA-43C0-87AA-F0BAF2817B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Sponsor fails to conduct confirmatory trial</a:t>
          </a:r>
        </a:p>
      </dgm:t>
    </dgm:pt>
    <dgm:pt modelId="{49887E77-AE15-452E-9554-E43F1084E584}" type="parTrans" cxnId="{AE76E3A9-F2A9-4990-A570-3349A8FCEE9A}">
      <dgm:prSet/>
      <dgm:spPr/>
      <dgm:t>
        <a:bodyPr/>
        <a:lstStyle/>
        <a:p>
          <a:endParaRPr lang="en-US"/>
        </a:p>
      </dgm:t>
    </dgm:pt>
    <dgm:pt modelId="{9EFB891F-FFD4-48E2-89A0-D6B7BF409A7C}" type="sibTrans" cxnId="{AE76E3A9-F2A9-4990-A570-3349A8FCEE9A}">
      <dgm:prSet/>
      <dgm:spPr/>
      <dgm:t>
        <a:bodyPr/>
        <a:lstStyle/>
        <a:p>
          <a:endParaRPr lang="en-US"/>
        </a:p>
      </dgm:t>
    </dgm:pt>
    <dgm:pt modelId="{F5854807-554F-4D98-9FCA-5078A69364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trials fail to verify the predicted benefit</a:t>
          </a:r>
        </a:p>
      </dgm:t>
    </dgm:pt>
    <dgm:pt modelId="{CE47AF42-8EB6-48EF-90E2-A37FD6F8683C}" type="parTrans" cxnId="{54ADD1F6-2F6E-4F3C-8FF5-ABA59431B251}">
      <dgm:prSet/>
      <dgm:spPr/>
      <dgm:t>
        <a:bodyPr/>
        <a:lstStyle/>
        <a:p>
          <a:endParaRPr lang="en-US"/>
        </a:p>
      </dgm:t>
    </dgm:pt>
    <dgm:pt modelId="{0D32015C-247E-491B-8F4D-0DA3355C732E}" type="sibTrans" cxnId="{54ADD1F6-2F6E-4F3C-8FF5-ABA59431B251}">
      <dgm:prSet/>
      <dgm:spPr/>
      <dgm:t>
        <a:bodyPr/>
        <a:lstStyle/>
        <a:p>
          <a:endParaRPr lang="en-US"/>
        </a:p>
      </dgm:t>
    </dgm:pt>
    <dgm:pt modelId="{9B990CE1-EB1E-4754-A6B0-559C0D73F06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trials demonstrate that the product is not safe or effective</a:t>
          </a:r>
        </a:p>
      </dgm:t>
    </dgm:pt>
    <dgm:pt modelId="{8359490A-C898-446F-8886-4FCB90F99B4D}" type="parTrans" cxnId="{0DDE0D38-D891-4930-894F-0C719F6B69D6}">
      <dgm:prSet/>
      <dgm:spPr/>
      <dgm:t>
        <a:bodyPr/>
        <a:lstStyle/>
        <a:p>
          <a:endParaRPr lang="en-US"/>
        </a:p>
      </dgm:t>
    </dgm:pt>
    <dgm:pt modelId="{FC8B90F4-0810-4C0F-9104-E68D55AEF5F3}" type="sibTrans" cxnId="{0DDE0D38-D891-4930-894F-0C719F6B69D6}">
      <dgm:prSet/>
      <dgm:spPr/>
      <dgm:t>
        <a:bodyPr/>
        <a:lstStyle/>
        <a:p>
          <a:endParaRPr lang="en-US"/>
        </a:p>
      </dgm:t>
    </dgm:pt>
    <dgm:pt modelId="{A1780817-6853-4F24-A6DB-5A31AB47A7E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Sponsor disseminates false or misleading promotional material</a:t>
          </a:r>
        </a:p>
      </dgm:t>
    </dgm:pt>
    <dgm:pt modelId="{D62AB911-D908-43C6-A309-8CCDCC1827E1}" type="parTrans" cxnId="{75A9145B-54F1-4902-A597-E115E525A622}">
      <dgm:prSet/>
      <dgm:spPr/>
      <dgm:t>
        <a:bodyPr/>
        <a:lstStyle/>
        <a:p>
          <a:endParaRPr lang="en-US"/>
        </a:p>
      </dgm:t>
    </dgm:pt>
    <dgm:pt modelId="{9DD16898-E0D7-492C-B6AF-ABDD37482777}" type="sibTrans" cxnId="{75A9145B-54F1-4902-A597-E115E525A622}">
      <dgm:prSet/>
      <dgm:spPr/>
      <dgm:t>
        <a:bodyPr/>
        <a:lstStyle/>
        <a:p>
          <a:endParaRPr lang="en-US"/>
        </a:p>
      </dgm:t>
    </dgm:pt>
    <dgm:pt modelId="{1D2B59FF-204C-48E8-8D19-791EE1484892}" type="pres">
      <dgm:prSet presAssocID="{3997C03F-48D0-47BF-B336-6D10CFB095DD}" presName="root" presStyleCnt="0">
        <dgm:presLayoutVars>
          <dgm:dir/>
          <dgm:resizeHandles val="exact"/>
        </dgm:presLayoutVars>
      </dgm:prSet>
      <dgm:spPr/>
    </dgm:pt>
    <dgm:pt modelId="{BB1C2937-DBEF-491B-99BB-68649A13911C}" type="pres">
      <dgm:prSet presAssocID="{F7D98734-B63B-4630-9FF2-1EB3A0497F25}" presName="compNode" presStyleCnt="0"/>
      <dgm:spPr/>
    </dgm:pt>
    <dgm:pt modelId="{5AEAE6ED-B089-4244-8623-41FCF278784C}" type="pres">
      <dgm:prSet presAssocID="{F7D98734-B63B-4630-9FF2-1EB3A0497F25}" presName="bgRect" presStyleLbl="bgShp" presStyleIdx="0" presStyleCnt="3"/>
      <dgm:spPr/>
    </dgm:pt>
    <dgm:pt modelId="{E13A78F1-5744-4AF6-803B-13F22120D6CA}" type="pres">
      <dgm:prSet presAssocID="{F7D98734-B63B-4630-9FF2-1EB3A0497F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C5BFE2D6-7224-4624-8759-AD3E8972E785}" type="pres">
      <dgm:prSet presAssocID="{F7D98734-B63B-4630-9FF2-1EB3A0497F25}" presName="spaceRect" presStyleCnt="0"/>
      <dgm:spPr/>
    </dgm:pt>
    <dgm:pt modelId="{E7F83EF8-B181-4947-9548-58205208225E}" type="pres">
      <dgm:prSet presAssocID="{F7D98734-B63B-4630-9FF2-1EB3A0497F25}" presName="parTx" presStyleLbl="revTx" presStyleIdx="0" presStyleCnt="4">
        <dgm:presLayoutVars>
          <dgm:chMax val="0"/>
          <dgm:chPref val="0"/>
        </dgm:presLayoutVars>
      </dgm:prSet>
      <dgm:spPr/>
    </dgm:pt>
    <dgm:pt modelId="{CE2F4907-9891-42FA-96CB-23506342142F}" type="pres">
      <dgm:prSet presAssocID="{984FA7B9-BE46-431A-BAEF-345EB79C317C}" presName="sibTrans" presStyleCnt="0"/>
      <dgm:spPr/>
    </dgm:pt>
    <dgm:pt modelId="{50C5F648-5EC2-4286-9EE4-8AAFEE4B556D}" type="pres">
      <dgm:prSet presAssocID="{04250769-F2F9-4E66-9087-267A6E1D2F26}" presName="compNode" presStyleCnt="0"/>
      <dgm:spPr/>
    </dgm:pt>
    <dgm:pt modelId="{524046A4-67AD-4CCE-821C-B0A2179092FC}" type="pres">
      <dgm:prSet presAssocID="{04250769-F2F9-4E66-9087-267A6E1D2F26}" presName="bgRect" presStyleLbl="bgShp" presStyleIdx="1" presStyleCnt="3"/>
      <dgm:spPr/>
    </dgm:pt>
    <dgm:pt modelId="{A00FDBA8-ACAE-414C-BBB2-4E6DAD4AF7BC}" type="pres">
      <dgm:prSet presAssocID="{04250769-F2F9-4E66-9087-267A6E1D2F2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491CB5AA-3AEA-48A1-A072-3DC9C55F48EB}" type="pres">
      <dgm:prSet presAssocID="{04250769-F2F9-4E66-9087-267A6E1D2F26}" presName="spaceRect" presStyleCnt="0"/>
      <dgm:spPr/>
    </dgm:pt>
    <dgm:pt modelId="{2D50395B-9FA8-40D7-97EF-E0CC0A7E5C73}" type="pres">
      <dgm:prSet presAssocID="{04250769-F2F9-4E66-9087-267A6E1D2F26}" presName="parTx" presStyleLbl="revTx" presStyleIdx="1" presStyleCnt="4">
        <dgm:presLayoutVars>
          <dgm:chMax val="0"/>
          <dgm:chPref val="0"/>
        </dgm:presLayoutVars>
      </dgm:prSet>
      <dgm:spPr/>
    </dgm:pt>
    <dgm:pt modelId="{308DAEA1-3B59-4563-AE62-A14C9D0EA50C}" type="pres">
      <dgm:prSet presAssocID="{B26A2D5E-FB88-4F32-86BD-D047185C54BB}" presName="sibTrans" presStyleCnt="0"/>
      <dgm:spPr/>
    </dgm:pt>
    <dgm:pt modelId="{360ABFD0-AC9D-427C-91B8-8579C3D8E7EA}" type="pres">
      <dgm:prSet presAssocID="{E2A883B7-B807-45A8-ACA1-D9B0F93428D2}" presName="compNode" presStyleCnt="0"/>
      <dgm:spPr/>
    </dgm:pt>
    <dgm:pt modelId="{3704CD6A-7570-487E-B16A-9EEF81429687}" type="pres">
      <dgm:prSet presAssocID="{E2A883B7-B807-45A8-ACA1-D9B0F93428D2}" presName="bgRect" presStyleLbl="bgShp" presStyleIdx="2" presStyleCnt="3"/>
      <dgm:spPr/>
    </dgm:pt>
    <dgm:pt modelId="{1074CAE5-262F-4AA9-B6F1-FE11A3CA1567}" type="pres">
      <dgm:prSet presAssocID="{E2A883B7-B807-45A8-ACA1-D9B0F93428D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00F5F511-720F-403F-8B87-0549815070D7}" type="pres">
      <dgm:prSet presAssocID="{E2A883B7-B807-45A8-ACA1-D9B0F93428D2}" presName="spaceRect" presStyleCnt="0"/>
      <dgm:spPr/>
    </dgm:pt>
    <dgm:pt modelId="{0EA79BC8-2634-48EE-82E0-23EC25867A1A}" type="pres">
      <dgm:prSet presAssocID="{E2A883B7-B807-45A8-ACA1-D9B0F93428D2}" presName="parTx" presStyleLbl="revTx" presStyleIdx="2" presStyleCnt="4">
        <dgm:presLayoutVars>
          <dgm:chMax val="0"/>
          <dgm:chPref val="0"/>
        </dgm:presLayoutVars>
      </dgm:prSet>
      <dgm:spPr/>
    </dgm:pt>
    <dgm:pt modelId="{CC34B3CF-D865-41B9-96C6-63A917F7B1D9}" type="pres">
      <dgm:prSet presAssocID="{E2A883B7-B807-45A8-ACA1-D9B0F93428D2}" presName="desTx" presStyleLbl="revTx" presStyleIdx="3" presStyleCnt="4">
        <dgm:presLayoutVars/>
      </dgm:prSet>
      <dgm:spPr/>
    </dgm:pt>
  </dgm:ptLst>
  <dgm:cxnLst>
    <dgm:cxn modelId="{455DCF16-34E1-4535-ADF2-1DDADB02249E}" type="presOf" srcId="{3997C03F-48D0-47BF-B336-6D10CFB095DD}" destId="{1D2B59FF-204C-48E8-8D19-791EE1484892}" srcOrd="0" destOrd="0" presId="urn:microsoft.com/office/officeart/2018/2/layout/IconVerticalSolidList"/>
    <dgm:cxn modelId="{B8402C23-B5F3-4C54-AE2A-181B615C91D1}" type="presOf" srcId="{F5854807-554F-4D98-9FCA-5078A6936490}" destId="{CC34B3CF-D865-41B9-96C6-63A917F7B1D9}" srcOrd="0" destOrd="1" presId="urn:microsoft.com/office/officeart/2018/2/layout/IconVerticalSolidList"/>
    <dgm:cxn modelId="{53D9372F-C7E5-4F36-81AD-C52B3009A8FE}" type="presOf" srcId="{4C040BCA-36EA-43C0-87AA-F0BAF2817BEF}" destId="{CC34B3CF-D865-41B9-96C6-63A917F7B1D9}" srcOrd="0" destOrd="0" presId="urn:microsoft.com/office/officeart/2018/2/layout/IconVerticalSolidList"/>
    <dgm:cxn modelId="{0DDE0D38-D891-4930-894F-0C719F6B69D6}" srcId="{E2A883B7-B807-45A8-ACA1-D9B0F93428D2}" destId="{9B990CE1-EB1E-4754-A6B0-559C0D73F069}" srcOrd="2" destOrd="0" parTransId="{8359490A-C898-446F-8886-4FCB90F99B4D}" sibTransId="{FC8B90F4-0810-4C0F-9104-E68D55AEF5F3}"/>
    <dgm:cxn modelId="{75A9145B-54F1-4902-A597-E115E525A622}" srcId="{E2A883B7-B807-45A8-ACA1-D9B0F93428D2}" destId="{A1780817-6853-4F24-A6DB-5A31AB47A7E6}" srcOrd="3" destOrd="0" parTransId="{D62AB911-D908-43C6-A309-8CCDCC1827E1}" sibTransId="{9DD16898-E0D7-492C-B6AF-ABDD37482777}"/>
    <dgm:cxn modelId="{69A76955-1B14-4D2A-BF6E-3396F57ED578}" type="presOf" srcId="{04250769-F2F9-4E66-9087-267A6E1D2F26}" destId="{2D50395B-9FA8-40D7-97EF-E0CC0A7E5C73}" srcOrd="0" destOrd="0" presId="urn:microsoft.com/office/officeart/2018/2/layout/IconVerticalSolidList"/>
    <dgm:cxn modelId="{97698658-C6BC-40CF-A8AA-DAFADB8AE1B2}" type="presOf" srcId="{9B990CE1-EB1E-4754-A6B0-559C0D73F069}" destId="{CC34B3CF-D865-41B9-96C6-63A917F7B1D9}" srcOrd="0" destOrd="2" presId="urn:microsoft.com/office/officeart/2018/2/layout/IconVerticalSolidList"/>
    <dgm:cxn modelId="{AE76E3A9-F2A9-4990-A570-3349A8FCEE9A}" srcId="{E2A883B7-B807-45A8-ACA1-D9B0F93428D2}" destId="{4C040BCA-36EA-43C0-87AA-F0BAF2817BEF}" srcOrd="0" destOrd="0" parTransId="{49887E77-AE15-452E-9554-E43F1084E584}" sibTransId="{9EFB891F-FFD4-48E2-89A0-D6B7BF409A7C}"/>
    <dgm:cxn modelId="{3735F6A9-6556-47A1-A226-D56E578AC492}" srcId="{3997C03F-48D0-47BF-B336-6D10CFB095DD}" destId="{E2A883B7-B807-45A8-ACA1-D9B0F93428D2}" srcOrd="2" destOrd="0" parTransId="{EC88731B-51F0-47FC-A5D5-C773C1452108}" sibTransId="{9A1F1927-3444-4EA3-AEEB-078E056BA180}"/>
    <dgm:cxn modelId="{A9567FB2-6E5F-44EB-866F-4A8C1602CFEC}" type="presOf" srcId="{E2A883B7-B807-45A8-ACA1-D9B0F93428D2}" destId="{0EA79BC8-2634-48EE-82E0-23EC25867A1A}" srcOrd="0" destOrd="0" presId="urn:microsoft.com/office/officeart/2018/2/layout/IconVerticalSolidList"/>
    <dgm:cxn modelId="{A4842CB9-E348-4416-A0A2-E6867BE4C370}" srcId="{3997C03F-48D0-47BF-B336-6D10CFB095DD}" destId="{04250769-F2F9-4E66-9087-267A6E1D2F26}" srcOrd="1" destOrd="0" parTransId="{63FE8133-6A6F-4CC4-B29B-74F563BE6FC4}" sibTransId="{B26A2D5E-FB88-4F32-86BD-D047185C54BB}"/>
    <dgm:cxn modelId="{C61A9EB9-1214-4558-88AB-DA97249B788C}" type="presOf" srcId="{A1780817-6853-4F24-A6DB-5A31AB47A7E6}" destId="{CC34B3CF-D865-41B9-96C6-63A917F7B1D9}" srcOrd="0" destOrd="3" presId="urn:microsoft.com/office/officeart/2018/2/layout/IconVerticalSolidList"/>
    <dgm:cxn modelId="{9B42ACBC-367F-4F1C-8233-36B0F6F97F7A}" srcId="{3997C03F-48D0-47BF-B336-6D10CFB095DD}" destId="{F7D98734-B63B-4630-9FF2-1EB3A0497F25}" srcOrd="0" destOrd="0" parTransId="{346CE071-9E72-4800-AB27-32D820CBEF49}" sibTransId="{984FA7B9-BE46-431A-BAEF-345EB79C317C}"/>
    <dgm:cxn modelId="{1425AFCA-E5B2-46BD-8865-737B6993DA56}" type="presOf" srcId="{F7D98734-B63B-4630-9FF2-1EB3A0497F25}" destId="{E7F83EF8-B181-4947-9548-58205208225E}" srcOrd="0" destOrd="0" presId="urn:microsoft.com/office/officeart/2018/2/layout/IconVerticalSolidList"/>
    <dgm:cxn modelId="{54ADD1F6-2F6E-4F3C-8FF5-ABA59431B251}" srcId="{E2A883B7-B807-45A8-ACA1-D9B0F93428D2}" destId="{F5854807-554F-4D98-9FCA-5078A6936490}" srcOrd="1" destOrd="0" parTransId="{CE47AF42-8EB6-48EF-90E2-A37FD6F8683C}" sibTransId="{0D32015C-247E-491B-8F4D-0DA3355C732E}"/>
    <dgm:cxn modelId="{1B1BCC21-EBD5-40BE-BA99-68D45E13A589}" type="presParOf" srcId="{1D2B59FF-204C-48E8-8D19-791EE1484892}" destId="{BB1C2937-DBEF-491B-99BB-68649A13911C}" srcOrd="0" destOrd="0" presId="urn:microsoft.com/office/officeart/2018/2/layout/IconVerticalSolidList"/>
    <dgm:cxn modelId="{CF4AB7BC-D3A7-4A8C-948A-69B11ADE35A8}" type="presParOf" srcId="{BB1C2937-DBEF-491B-99BB-68649A13911C}" destId="{5AEAE6ED-B089-4244-8623-41FCF278784C}" srcOrd="0" destOrd="0" presId="urn:microsoft.com/office/officeart/2018/2/layout/IconVerticalSolidList"/>
    <dgm:cxn modelId="{E87954D0-F149-4F91-B8AD-946E54373FEE}" type="presParOf" srcId="{BB1C2937-DBEF-491B-99BB-68649A13911C}" destId="{E13A78F1-5744-4AF6-803B-13F22120D6CA}" srcOrd="1" destOrd="0" presId="urn:microsoft.com/office/officeart/2018/2/layout/IconVerticalSolidList"/>
    <dgm:cxn modelId="{4C36FD14-8FB6-4E7F-9815-428D71869E6B}" type="presParOf" srcId="{BB1C2937-DBEF-491B-99BB-68649A13911C}" destId="{C5BFE2D6-7224-4624-8759-AD3E8972E785}" srcOrd="2" destOrd="0" presId="urn:microsoft.com/office/officeart/2018/2/layout/IconVerticalSolidList"/>
    <dgm:cxn modelId="{CC4E0CD7-56B8-433A-B977-155E42FCEBEF}" type="presParOf" srcId="{BB1C2937-DBEF-491B-99BB-68649A13911C}" destId="{E7F83EF8-B181-4947-9548-58205208225E}" srcOrd="3" destOrd="0" presId="urn:microsoft.com/office/officeart/2018/2/layout/IconVerticalSolidList"/>
    <dgm:cxn modelId="{BEB58ADE-B748-464C-A00C-FF322B9D491A}" type="presParOf" srcId="{1D2B59FF-204C-48E8-8D19-791EE1484892}" destId="{CE2F4907-9891-42FA-96CB-23506342142F}" srcOrd="1" destOrd="0" presId="urn:microsoft.com/office/officeart/2018/2/layout/IconVerticalSolidList"/>
    <dgm:cxn modelId="{B2BE452E-D9CE-419B-9951-0F5D3F21C56C}" type="presParOf" srcId="{1D2B59FF-204C-48E8-8D19-791EE1484892}" destId="{50C5F648-5EC2-4286-9EE4-8AAFEE4B556D}" srcOrd="2" destOrd="0" presId="urn:microsoft.com/office/officeart/2018/2/layout/IconVerticalSolidList"/>
    <dgm:cxn modelId="{CEAFA679-3FCE-4C50-A18F-190F44EACF33}" type="presParOf" srcId="{50C5F648-5EC2-4286-9EE4-8AAFEE4B556D}" destId="{524046A4-67AD-4CCE-821C-B0A2179092FC}" srcOrd="0" destOrd="0" presId="urn:microsoft.com/office/officeart/2018/2/layout/IconVerticalSolidList"/>
    <dgm:cxn modelId="{BB8F3E35-FF36-4428-95B8-EF03A85AC104}" type="presParOf" srcId="{50C5F648-5EC2-4286-9EE4-8AAFEE4B556D}" destId="{A00FDBA8-ACAE-414C-BBB2-4E6DAD4AF7BC}" srcOrd="1" destOrd="0" presId="urn:microsoft.com/office/officeart/2018/2/layout/IconVerticalSolidList"/>
    <dgm:cxn modelId="{B0A5191B-653E-48F1-A81C-941BF47FEFAB}" type="presParOf" srcId="{50C5F648-5EC2-4286-9EE4-8AAFEE4B556D}" destId="{491CB5AA-3AEA-48A1-A072-3DC9C55F48EB}" srcOrd="2" destOrd="0" presId="urn:microsoft.com/office/officeart/2018/2/layout/IconVerticalSolidList"/>
    <dgm:cxn modelId="{88B4E370-7B6F-4384-B7CC-0C1CC11F40C4}" type="presParOf" srcId="{50C5F648-5EC2-4286-9EE4-8AAFEE4B556D}" destId="{2D50395B-9FA8-40D7-97EF-E0CC0A7E5C73}" srcOrd="3" destOrd="0" presId="urn:microsoft.com/office/officeart/2018/2/layout/IconVerticalSolidList"/>
    <dgm:cxn modelId="{89E722AE-068A-4E54-BE4B-40C7FE9D1712}" type="presParOf" srcId="{1D2B59FF-204C-48E8-8D19-791EE1484892}" destId="{308DAEA1-3B59-4563-AE62-A14C9D0EA50C}" srcOrd="3" destOrd="0" presId="urn:microsoft.com/office/officeart/2018/2/layout/IconVerticalSolidList"/>
    <dgm:cxn modelId="{A04AE40F-71CC-4437-BE17-3E25518F312C}" type="presParOf" srcId="{1D2B59FF-204C-48E8-8D19-791EE1484892}" destId="{360ABFD0-AC9D-427C-91B8-8579C3D8E7EA}" srcOrd="4" destOrd="0" presId="urn:microsoft.com/office/officeart/2018/2/layout/IconVerticalSolidList"/>
    <dgm:cxn modelId="{ADCC0967-601B-4AC9-B20F-BA90C6430725}" type="presParOf" srcId="{360ABFD0-AC9D-427C-91B8-8579C3D8E7EA}" destId="{3704CD6A-7570-487E-B16A-9EEF81429687}" srcOrd="0" destOrd="0" presId="urn:microsoft.com/office/officeart/2018/2/layout/IconVerticalSolidList"/>
    <dgm:cxn modelId="{BA66E2D5-B4AC-49C8-9029-CF3C6366C387}" type="presParOf" srcId="{360ABFD0-AC9D-427C-91B8-8579C3D8E7EA}" destId="{1074CAE5-262F-4AA9-B6F1-FE11A3CA1567}" srcOrd="1" destOrd="0" presId="urn:microsoft.com/office/officeart/2018/2/layout/IconVerticalSolidList"/>
    <dgm:cxn modelId="{FDBBCAA2-0F27-4525-B152-40595B6FB025}" type="presParOf" srcId="{360ABFD0-AC9D-427C-91B8-8579C3D8E7EA}" destId="{00F5F511-720F-403F-8B87-0549815070D7}" srcOrd="2" destOrd="0" presId="urn:microsoft.com/office/officeart/2018/2/layout/IconVerticalSolidList"/>
    <dgm:cxn modelId="{25BA3161-FD9B-49B6-890B-61D42B072623}" type="presParOf" srcId="{360ABFD0-AC9D-427C-91B8-8579C3D8E7EA}" destId="{0EA79BC8-2634-48EE-82E0-23EC25867A1A}" srcOrd="3" destOrd="0" presId="urn:microsoft.com/office/officeart/2018/2/layout/IconVerticalSolidList"/>
    <dgm:cxn modelId="{7D2A949F-3F83-47A3-B88F-BE3FB198ECB8}" type="presParOf" srcId="{360ABFD0-AC9D-427C-91B8-8579C3D8E7EA}" destId="{CC34B3CF-D865-41B9-96C6-63A917F7B1D9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166559-BFB3-49F5-A24B-BA34D841176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7E6A185-C148-409C-8359-7F25A573BB7A}">
      <dgm:prSet/>
      <dgm:spPr/>
      <dgm:t>
        <a:bodyPr/>
        <a:lstStyle/>
        <a:p>
          <a:r>
            <a:rPr lang="en-US"/>
            <a:t>Removing drugs approved via accelerated approval has proven to be cumbersome and can take months or even years.</a:t>
          </a:r>
        </a:p>
      </dgm:t>
    </dgm:pt>
    <dgm:pt modelId="{754FFA68-D504-4B68-95F5-3972AC86EFD2}" type="parTrans" cxnId="{6DF05348-10AC-482F-ACC2-88F18C57E475}">
      <dgm:prSet/>
      <dgm:spPr/>
      <dgm:t>
        <a:bodyPr/>
        <a:lstStyle/>
        <a:p>
          <a:endParaRPr lang="en-US"/>
        </a:p>
      </dgm:t>
    </dgm:pt>
    <dgm:pt modelId="{8D9473D4-C2DD-48B5-891B-FB128DE3A9AB}" type="sibTrans" cxnId="{6DF05348-10AC-482F-ACC2-88F18C57E475}">
      <dgm:prSet/>
      <dgm:spPr/>
      <dgm:t>
        <a:bodyPr/>
        <a:lstStyle/>
        <a:p>
          <a:endParaRPr lang="en-US"/>
        </a:p>
      </dgm:t>
    </dgm:pt>
    <dgm:pt modelId="{140E69A6-CB1B-4A2A-80F6-A7DCF90CD8CF}">
      <dgm:prSet/>
      <dgm:spPr/>
      <dgm:t>
        <a:bodyPr/>
        <a:lstStyle/>
        <a:p>
          <a:r>
            <a:rPr lang="en-US" b="1"/>
            <a:t>Creates a drug approval system that allows drugs to come to market and stay on the market without evidence of clinical benefit.</a:t>
          </a:r>
          <a:endParaRPr lang="en-US"/>
        </a:p>
      </dgm:t>
    </dgm:pt>
    <dgm:pt modelId="{A9A69798-7E72-4C31-B765-442A983F1124}" type="parTrans" cxnId="{E2409C56-D74F-4273-9CBD-052209789078}">
      <dgm:prSet/>
      <dgm:spPr/>
      <dgm:t>
        <a:bodyPr/>
        <a:lstStyle/>
        <a:p>
          <a:endParaRPr lang="en-US"/>
        </a:p>
      </dgm:t>
    </dgm:pt>
    <dgm:pt modelId="{0D470E2D-324A-444B-8D50-5370C52E5683}" type="sibTrans" cxnId="{E2409C56-D74F-4273-9CBD-052209789078}">
      <dgm:prSet/>
      <dgm:spPr/>
      <dgm:t>
        <a:bodyPr/>
        <a:lstStyle/>
        <a:p>
          <a:endParaRPr lang="en-US"/>
        </a:p>
      </dgm:t>
    </dgm:pt>
    <dgm:pt modelId="{F2449940-5210-4070-9FB7-70D77D2C17BC}">
      <dgm:prSet/>
      <dgm:spPr/>
      <dgm:t>
        <a:bodyPr/>
        <a:lstStyle/>
        <a:p>
          <a:r>
            <a:rPr lang="en-US"/>
            <a:t>These drugs all carry toxicities, and many have an extraordinary financial cost.</a:t>
          </a:r>
        </a:p>
      </dgm:t>
    </dgm:pt>
    <dgm:pt modelId="{766FC542-3AF4-4C46-8A4D-BCB51155228F}" type="parTrans" cxnId="{7B572776-F77A-4EDB-885E-E4F41A5A7942}">
      <dgm:prSet/>
      <dgm:spPr/>
      <dgm:t>
        <a:bodyPr/>
        <a:lstStyle/>
        <a:p>
          <a:endParaRPr lang="en-US"/>
        </a:p>
      </dgm:t>
    </dgm:pt>
    <dgm:pt modelId="{B8B97405-E63F-4DB7-A291-A0F086CB9D6F}" type="sibTrans" cxnId="{7B572776-F77A-4EDB-885E-E4F41A5A7942}">
      <dgm:prSet/>
      <dgm:spPr/>
      <dgm:t>
        <a:bodyPr/>
        <a:lstStyle/>
        <a:p>
          <a:endParaRPr lang="en-US"/>
        </a:p>
      </dgm:t>
    </dgm:pt>
    <dgm:pt modelId="{30596EC0-480B-4ECC-91BC-0518220C4987}" type="pres">
      <dgm:prSet presAssocID="{12166559-BFB3-49F5-A24B-BA34D8411762}" presName="outerComposite" presStyleCnt="0">
        <dgm:presLayoutVars>
          <dgm:chMax val="5"/>
          <dgm:dir/>
          <dgm:resizeHandles val="exact"/>
        </dgm:presLayoutVars>
      </dgm:prSet>
      <dgm:spPr/>
    </dgm:pt>
    <dgm:pt modelId="{D3A5679D-0265-4101-B08E-6FBADBF3652C}" type="pres">
      <dgm:prSet presAssocID="{12166559-BFB3-49F5-A24B-BA34D8411762}" presName="dummyMaxCanvas" presStyleCnt="0">
        <dgm:presLayoutVars/>
      </dgm:prSet>
      <dgm:spPr/>
    </dgm:pt>
    <dgm:pt modelId="{C25B94F7-2D23-4002-BAD8-C614E22D0DF2}" type="pres">
      <dgm:prSet presAssocID="{12166559-BFB3-49F5-A24B-BA34D8411762}" presName="ThreeNodes_1" presStyleLbl="node1" presStyleIdx="0" presStyleCnt="3">
        <dgm:presLayoutVars>
          <dgm:bulletEnabled val="1"/>
        </dgm:presLayoutVars>
      </dgm:prSet>
      <dgm:spPr/>
    </dgm:pt>
    <dgm:pt modelId="{46626889-FCE8-4656-967C-6BABA59A00F0}" type="pres">
      <dgm:prSet presAssocID="{12166559-BFB3-49F5-A24B-BA34D8411762}" presName="ThreeNodes_2" presStyleLbl="node1" presStyleIdx="1" presStyleCnt="3">
        <dgm:presLayoutVars>
          <dgm:bulletEnabled val="1"/>
        </dgm:presLayoutVars>
      </dgm:prSet>
      <dgm:spPr/>
    </dgm:pt>
    <dgm:pt modelId="{97D28D12-DBE9-403F-9874-73B161565DE7}" type="pres">
      <dgm:prSet presAssocID="{12166559-BFB3-49F5-A24B-BA34D8411762}" presName="ThreeNodes_3" presStyleLbl="node1" presStyleIdx="2" presStyleCnt="3">
        <dgm:presLayoutVars>
          <dgm:bulletEnabled val="1"/>
        </dgm:presLayoutVars>
      </dgm:prSet>
      <dgm:spPr/>
    </dgm:pt>
    <dgm:pt modelId="{E2136BB7-35A1-4F0A-A996-9482CA537165}" type="pres">
      <dgm:prSet presAssocID="{12166559-BFB3-49F5-A24B-BA34D8411762}" presName="ThreeConn_1-2" presStyleLbl="fgAccFollowNode1" presStyleIdx="0" presStyleCnt="2">
        <dgm:presLayoutVars>
          <dgm:bulletEnabled val="1"/>
        </dgm:presLayoutVars>
      </dgm:prSet>
      <dgm:spPr/>
    </dgm:pt>
    <dgm:pt modelId="{4F251505-8B20-4146-9F57-9BC34478398B}" type="pres">
      <dgm:prSet presAssocID="{12166559-BFB3-49F5-A24B-BA34D8411762}" presName="ThreeConn_2-3" presStyleLbl="fgAccFollowNode1" presStyleIdx="1" presStyleCnt="2">
        <dgm:presLayoutVars>
          <dgm:bulletEnabled val="1"/>
        </dgm:presLayoutVars>
      </dgm:prSet>
      <dgm:spPr/>
    </dgm:pt>
    <dgm:pt modelId="{49FE6723-233E-4711-9923-4F265739839F}" type="pres">
      <dgm:prSet presAssocID="{12166559-BFB3-49F5-A24B-BA34D8411762}" presName="ThreeNodes_1_text" presStyleLbl="node1" presStyleIdx="2" presStyleCnt="3">
        <dgm:presLayoutVars>
          <dgm:bulletEnabled val="1"/>
        </dgm:presLayoutVars>
      </dgm:prSet>
      <dgm:spPr/>
    </dgm:pt>
    <dgm:pt modelId="{065292E4-D505-4BA4-B1BE-A6D56494BB49}" type="pres">
      <dgm:prSet presAssocID="{12166559-BFB3-49F5-A24B-BA34D8411762}" presName="ThreeNodes_2_text" presStyleLbl="node1" presStyleIdx="2" presStyleCnt="3">
        <dgm:presLayoutVars>
          <dgm:bulletEnabled val="1"/>
        </dgm:presLayoutVars>
      </dgm:prSet>
      <dgm:spPr/>
    </dgm:pt>
    <dgm:pt modelId="{D0AD13A9-AB69-4FFD-8545-34D7E89E70C1}" type="pres">
      <dgm:prSet presAssocID="{12166559-BFB3-49F5-A24B-BA34D8411762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E77B50E-3214-4C29-ABFB-1614E9CE6A3C}" type="presOf" srcId="{0D470E2D-324A-444B-8D50-5370C52E5683}" destId="{4F251505-8B20-4146-9F57-9BC34478398B}" srcOrd="0" destOrd="0" presId="urn:microsoft.com/office/officeart/2005/8/layout/vProcess5"/>
    <dgm:cxn modelId="{09A26429-721A-4AA5-8E99-39794DED9329}" type="presOf" srcId="{12166559-BFB3-49F5-A24B-BA34D8411762}" destId="{30596EC0-480B-4ECC-91BC-0518220C4987}" srcOrd="0" destOrd="0" presId="urn:microsoft.com/office/officeart/2005/8/layout/vProcess5"/>
    <dgm:cxn modelId="{C8445934-BA23-4CA2-935D-C6B2E5ED4587}" type="presOf" srcId="{E7E6A185-C148-409C-8359-7F25A573BB7A}" destId="{49FE6723-233E-4711-9923-4F265739839F}" srcOrd="1" destOrd="0" presId="urn:microsoft.com/office/officeart/2005/8/layout/vProcess5"/>
    <dgm:cxn modelId="{DB06B340-DECA-4977-844B-3868EC8C8FC9}" type="presOf" srcId="{8D9473D4-C2DD-48B5-891B-FB128DE3A9AB}" destId="{E2136BB7-35A1-4F0A-A996-9482CA537165}" srcOrd="0" destOrd="0" presId="urn:microsoft.com/office/officeart/2005/8/layout/vProcess5"/>
    <dgm:cxn modelId="{6DF05348-10AC-482F-ACC2-88F18C57E475}" srcId="{12166559-BFB3-49F5-A24B-BA34D8411762}" destId="{E7E6A185-C148-409C-8359-7F25A573BB7A}" srcOrd="0" destOrd="0" parTransId="{754FFA68-D504-4B68-95F5-3972AC86EFD2}" sibTransId="{8D9473D4-C2DD-48B5-891B-FB128DE3A9AB}"/>
    <dgm:cxn modelId="{F1D69571-DA7F-4242-9F69-F33CA6D992A0}" type="presOf" srcId="{140E69A6-CB1B-4A2A-80F6-A7DCF90CD8CF}" destId="{065292E4-D505-4BA4-B1BE-A6D56494BB49}" srcOrd="1" destOrd="0" presId="urn:microsoft.com/office/officeart/2005/8/layout/vProcess5"/>
    <dgm:cxn modelId="{7B572776-F77A-4EDB-885E-E4F41A5A7942}" srcId="{12166559-BFB3-49F5-A24B-BA34D8411762}" destId="{F2449940-5210-4070-9FB7-70D77D2C17BC}" srcOrd="2" destOrd="0" parTransId="{766FC542-3AF4-4C46-8A4D-BCB51155228F}" sibTransId="{B8B97405-E63F-4DB7-A291-A0F086CB9D6F}"/>
    <dgm:cxn modelId="{E2409C56-D74F-4273-9CBD-052209789078}" srcId="{12166559-BFB3-49F5-A24B-BA34D8411762}" destId="{140E69A6-CB1B-4A2A-80F6-A7DCF90CD8CF}" srcOrd="1" destOrd="0" parTransId="{A9A69798-7E72-4C31-B765-442A983F1124}" sibTransId="{0D470E2D-324A-444B-8D50-5370C52E5683}"/>
    <dgm:cxn modelId="{78BA2984-994F-43A5-99C2-86C0120B610B}" type="presOf" srcId="{F2449940-5210-4070-9FB7-70D77D2C17BC}" destId="{97D28D12-DBE9-403F-9874-73B161565DE7}" srcOrd="0" destOrd="0" presId="urn:microsoft.com/office/officeart/2005/8/layout/vProcess5"/>
    <dgm:cxn modelId="{C60EA788-7935-403A-B6C4-C19451182FDB}" type="presOf" srcId="{E7E6A185-C148-409C-8359-7F25A573BB7A}" destId="{C25B94F7-2D23-4002-BAD8-C614E22D0DF2}" srcOrd="0" destOrd="0" presId="urn:microsoft.com/office/officeart/2005/8/layout/vProcess5"/>
    <dgm:cxn modelId="{3FE3AFAD-F80F-44A2-ABDB-24ECB6764BC0}" type="presOf" srcId="{F2449940-5210-4070-9FB7-70D77D2C17BC}" destId="{D0AD13A9-AB69-4FFD-8545-34D7E89E70C1}" srcOrd="1" destOrd="0" presId="urn:microsoft.com/office/officeart/2005/8/layout/vProcess5"/>
    <dgm:cxn modelId="{D2F85DE6-E849-4452-A111-7764D382DD4C}" type="presOf" srcId="{140E69A6-CB1B-4A2A-80F6-A7DCF90CD8CF}" destId="{46626889-FCE8-4656-967C-6BABA59A00F0}" srcOrd="0" destOrd="0" presId="urn:microsoft.com/office/officeart/2005/8/layout/vProcess5"/>
    <dgm:cxn modelId="{C0FA6731-83A4-4F70-B09B-25F74E2B7ADD}" type="presParOf" srcId="{30596EC0-480B-4ECC-91BC-0518220C4987}" destId="{D3A5679D-0265-4101-B08E-6FBADBF3652C}" srcOrd="0" destOrd="0" presId="urn:microsoft.com/office/officeart/2005/8/layout/vProcess5"/>
    <dgm:cxn modelId="{0FC5A66E-A7B5-4EAD-8B46-48ECB667DC8C}" type="presParOf" srcId="{30596EC0-480B-4ECC-91BC-0518220C4987}" destId="{C25B94F7-2D23-4002-BAD8-C614E22D0DF2}" srcOrd="1" destOrd="0" presId="urn:microsoft.com/office/officeart/2005/8/layout/vProcess5"/>
    <dgm:cxn modelId="{516B054F-16BB-4130-933B-396FE13E653C}" type="presParOf" srcId="{30596EC0-480B-4ECC-91BC-0518220C4987}" destId="{46626889-FCE8-4656-967C-6BABA59A00F0}" srcOrd="2" destOrd="0" presId="urn:microsoft.com/office/officeart/2005/8/layout/vProcess5"/>
    <dgm:cxn modelId="{9CFC6228-B2A0-4D95-87B8-D4C437825C26}" type="presParOf" srcId="{30596EC0-480B-4ECC-91BC-0518220C4987}" destId="{97D28D12-DBE9-403F-9874-73B161565DE7}" srcOrd="3" destOrd="0" presId="urn:microsoft.com/office/officeart/2005/8/layout/vProcess5"/>
    <dgm:cxn modelId="{D36DA044-3860-4FDC-BFFA-CCB630CEAEDE}" type="presParOf" srcId="{30596EC0-480B-4ECC-91BC-0518220C4987}" destId="{E2136BB7-35A1-4F0A-A996-9482CA537165}" srcOrd="4" destOrd="0" presId="urn:microsoft.com/office/officeart/2005/8/layout/vProcess5"/>
    <dgm:cxn modelId="{072D0412-8B4E-46C7-ACD8-902ED77FDFB0}" type="presParOf" srcId="{30596EC0-480B-4ECC-91BC-0518220C4987}" destId="{4F251505-8B20-4146-9F57-9BC34478398B}" srcOrd="5" destOrd="0" presId="urn:microsoft.com/office/officeart/2005/8/layout/vProcess5"/>
    <dgm:cxn modelId="{30527198-6AFD-4D0B-89ED-C7B00017A3FA}" type="presParOf" srcId="{30596EC0-480B-4ECC-91BC-0518220C4987}" destId="{49FE6723-233E-4711-9923-4F265739839F}" srcOrd="6" destOrd="0" presId="urn:microsoft.com/office/officeart/2005/8/layout/vProcess5"/>
    <dgm:cxn modelId="{B7192E70-A3AE-4E69-ABCD-C6774AA16A4D}" type="presParOf" srcId="{30596EC0-480B-4ECC-91BC-0518220C4987}" destId="{065292E4-D505-4BA4-B1BE-A6D56494BB49}" srcOrd="7" destOrd="0" presId="urn:microsoft.com/office/officeart/2005/8/layout/vProcess5"/>
    <dgm:cxn modelId="{6154F235-1E68-45FE-ACE5-BFDF1299D8BC}" type="presParOf" srcId="{30596EC0-480B-4ECC-91BC-0518220C4987}" destId="{D0AD13A9-AB69-4FFD-8545-34D7E89E70C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14CC91-757E-42BF-8D4E-417B7FABE7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AD5C077-95E1-4A6D-B3B5-14ACE04A9198}">
      <dgm:prSet/>
      <dgm:spPr/>
      <dgm:t>
        <a:bodyPr/>
        <a:lstStyle/>
        <a:p>
          <a:r>
            <a:rPr lang="en-US" b="1"/>
            <a:t>2022 Omnibus spending bill passed modest AA reforms:</a:t>
          </a:r>
          <a:endParaRPr lang="en-US"/>
        </a:p>
      </dgm:t>
    </dgm:pt>
    <dgm:pt modelId="{356DF584-791A-46C0-B01A-F58433784A97}" type="parTrans" cxnId="{D6E87633-78B5-4CBA-8681-CE28F8C96EE5}">
      <dgm:prSet/>
      <dgm:spPr/>
      <dgm:t>
        <a:bodyPr/>
        <a:lstStyle/>
        <a:p>
          <a:endParaRPr lang="en-US"/>
        </a:p>
      </dgm:t>
    </dgm:pt>
    <dgm:pt modelId="{A49EF0C1-5A69-42AD-8254-957CDAFA61BE}" type="sibTrans" cxnId="{D6E87633-78B5-4CBA-8681-CE28F8C96EE5}">
      <dgm:prSet/>
      <dgm:spPr/>
      <dgm:t>
        <a:bodyPr/>
        <a:lstStyle/>
        <a:p>
          <a:endParaRPr lang="en-US"/>
        </a:p>
      </dgm:t>
    </dgm:pt>
    <dgm:pt modelId="{A665DBFB-446B-4BFF-BF2E-9169A61449C2}">
      <dgm:prSet/>
      <dgm:spPr/>
      <dgm:t>
        <a:bodyPr/>
        <a:lstStyle/>
        <a:p>
          <a:r>
            <a:rPr lang="en-US"/>
            <a:t>Allows (but does not mandate) post-approval studies to be underway or completed within a defined timeline prior to approval being granted.</a:t>
          </a:r>
        </a:p>
      </dgm:t>
    </dgm:pt>
    <dgm:pt modelId="{39F882B0-69C9-458B-B33A-08FB0435818E}" type="parTrans" cxnId="{10D9D747-C9AA-4165-8078-D379AE2C5600}">
      <dgm:prSet/>
      <dgm:spPr/>
      <dgm:t>
        <a:bodyPr/>
        <a:lstStyle/>
        <a:p>
          <a:endParaRPr lang="en-US"/>
        </a:p>
      </dgm:t>
    </dgm:pt>
    <dgm:pt modelId="{B39267FF-9979-458B-AC21-741FB55F8498}" type="sibTrans" cxnId="{10D9D747-C9AA-4165-8078-D379AE2C5600}">
      <dgm:prSet/>
      <dgm:spPr/>
      <dgm:t>
        <a:bodyPr/>
        <a:lstStyle/>
        <a:p>
          <a:endParaRPr lang="en-US"/>
        </a:p>
      </dgm:t>
    </dgm:pt>
    <dgm:pt modelId="{32D8C996-2E3A-4081-AF93-FDA620FD6632}">
      <dgm:prSet/>
      <dgm:spPr/>
      <dgm:t>
        <a:bodyPr/>
        <a:lstStyle/>
        <a:p>
          <a:r>
            <a:rPr lang="en-US"/>
            <a:t>Increases post-approval reporting from annually to every six months.</a:t>
          </a:r>
        </a:p>
      </dgm:t>
    </dgm:pt>
    <dgm:pt modelId="{972084AC-4A00-410D-8D3A-20D66B6C11A4}" type="parTrans" cxnId="{14364ECC-36F6-47BF-B107-324F77E546A4}">
      <dgm:prSet/>
      <dgm:spPr/>
      <dgm:t>
        <a:bodyPr/>
        <a:lstStyle/>
        <a:p>
          <a:endParaRPr lang="en-US"/>
        </a:p>
      </dgm:t>
    </dgm:pt>
    <dgm:pt modelId="{81CED21E-8E74-4B7C-B458-3CA8D35638F1}" type="sibTrans" cxnId="{14364ECC-36F6-47BF-B107-324F77E546A4}">
      <dgm:prSet/>
      <dgm:spPr/>
      <dgm:t>
        <a:bodyPr/>
        <a:lstStyle/>
        <a:p>
          <a:endParaRPr lang="en-US"/>
        </a:p>
      </dgm:t>
    </dgm:pt>
    <dgm:pt modelId="{E32F8192-388B-4E5A-A0BA-CC0CE9AE8E4E}">
      <dgm:prSet/>
      <dgm:spPr/>
      <dgm:t>
        <a:bodyPr/>
        <a:lstStyle/>
        <a:p>
          <a:r>
            <a:rPr lang="en-US"/>
            <a:t>Creates an Accelerated Approval Council at FDA</a:t>
          </a:r>
        </a:p>
      </dgm:t>
    </dgm:pt>
    <dgm:pt modelId="{3E00A52C-DDD4-4F9E-A23C-124B0EDB0C1A}" type="parTrans" cxnId="{387AF67D-31BB-4AF5-AE90-FB9270CF80A2}">
      <dgm:prSet/>
      <dgm:spPr/>
      <dgm:t>
        <a:bodyPr/>
        <a:lstStyle/>
        <a:p>
          <a:endParaRPr lang="en-US"/>
        </a:p>
      </dgm:t>
    </dgm:pt>
    <dgm:pt modelId="{016A688F-F54F-414C-80BF-5F5209B40161}" type="sibTrans" cxnId="{387AF67D-31BB-4AF5-AE90-FB9270CF80A2}">
      <dgm:prSet/>
      <dgm:spPr/>
      <dgm:t>
        <a:bodyPr/>
        <a:lstStyle/>
        <a:p>
          <a:endParaRPr lang="en-US"/>
        </a:p>
      </dgm:t>
    </dgm:pt>
    <dgm:pt modelId="{D53F4950-CD55-4652-AF1B-95EBCFC5FA1D}">
      <dgm:prSet/>
      <dgm:spPr/>
      <dgm:t>
        <a:bodyPr/>
        <a:lstStyle/>
        <a:p>
          <a:r>
            <a:rPr lang="en-US"/>
            <a:t>Tasked with ensuring consistent and appropriate use of AA across the FDA</a:t>
          </a:r>
        </a:p>
      </dgm:t>
    </dgm:pt>
    <dgm:pt modelId="{3C393DE7-CE51-4183-BB6C-53C504C99727}" type="parTrans" cxnId="{82CCA7E2-73AE-47EA-AF59-282ECC3739D0}">
      <dgm:prSet/>
      <dgm:spPr/>
      <dgm:t>
        <a:bodyPr/>
        <a:lstStyle/>
        <a:p>
          <a:endParaRPr lang="en-US"/>
        </a:p>
      </dgm:t>
    </dgm:pt>
    <dgm:pt modelId="{9C2C6055-7595-4D99-BB21-F513D2357313}" type="sibTrans" cxnId="{82CCA7E2-73AE-47EA-AF59-282ECC3739D0}">
      <dgm:prSet/>
      <dgm:spPr/>
      <dgm:t>
        <a:bodyPr/>
        <a:lstStyle/>
        <a:p>
          <a:endParaRPr lang="en-US"/>
        </a:p>
      </dgm:t>
    </dgm:pt>
    <dgm:pt modelId="{CE5DE29C-2C42-48FD-AA86-01023A351363}">
      <dgm:prSet/>
      <dgm:spPr/>
      <dgm:t>
        <a:bodyPr/>
        <a:lstStyle/>
        <a:p>
          <a:r>
            <a:rPr lang="en-US"/>
            <a:t>Council must publish annual report</a:t>
          </a:r>
        </a:p>
      </dgm:t>
    </dgm:pt>
    <dgm:pt modelId="{BA6A0852-75A4-42E2-BB24-52F0DA347351}" type="parTrans" cxnId="{D174F317-5A08-401C-AFAF-CAC65B76DB87}">
      <dgm:prSet/>
      <dgm:spPr/>
      <dgm:t>
        <a:bodyPr/>
        <a:lstStyle/>
        <a:p>
          <a:endParaRPr lang="en-US"/>
        </a:p>
      </dgm:t>
    </dgm:pt>
    <dgm:pt modelId="{3487DF5E-F0F0-4674-AD1C-2034C05B1626}" type="sibTrans" cxnId="{D174F317-5A08-401C-AFAF-CAC65B76DB87}">
      <dgm:prSet/>
      <dgm:spPr/>
      <dgm:t>
        <a:bodyPr/>
        <a:lstStyle/>
        <a:p>
          <a:endParaRPr lang="en-US"/>
        </a:p>
      </dgm:t>
    </dgm:pt>
    <dgm:pt modelId="{CD32E0F2-F0C1-4C80-9249-BA26FC4B4A9A}" type="pres">
      <dgm:prSet presAssocID="{6414CC91-757E-42BF-8D4E-417B7FABE7E2}" presName="linear" presStyleCnt="0">
        <dgm:presLayoutVars>
          <dgm:animLvl val="lvl"/>
          <dgm:resizeHandles val="exact"/>
        </dgm:presLayoutVars>
      </dgm:prSet>
      <dgm:spPr/>
    </dgm:pt>
    <dgm:pt modelId="{4433EFB8-6C7F-4285-9E9D-719061731DBB}" type="pres">
      <dgm:prSet presAssocID="{CAD5C077-95E1-4A6D-B3B5-14ACE04A919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62C372C-9A19-4BCE-97A3-96C3891A236C}" type="pres">
      <dgm:prSet presAssocID="{A49EF0C1-5A69-42AD-8254-957CDAFA61BE}" presName="spacer" presStyleCnt="0"/>
      <dgm:spPr/>
    </dgm:pt>
    <dgm:pt modelId="{6DFC24B0-5CC5-40E9-AE82-861C107F2451}" type="pres">
      <dgm:prSet presAssocID="{A665DBFB-446B-4BFF-BF2E-9169A61449C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58B385-B9AC-4142-8D46-41E65EAD411C}" type="pres">
      <dgm:prSet presAssocID="{B39267FF-9979-458B-AC21-741FB55F8498}" presName="spacer" presStyleCnt="0"/>
      <dgm:spPr/>
    </dgm:pt>
    <dgm:pt modelId="{10F0CE26-E2AF-474A-8D13-AEE3A6B2B98C}" type="pres">
      <dgm:prSet presAssocID="{32D8C996-2E3A-4081-AF93-FDA620FD663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E8A3D2C-584C-4B7B-8FC6-9B5999DD4434}" type="pres">
      <dgm:prSet presAssocID="{81CED21E-8E74-4B7C-B458-3CA8D35638F1}" presName="spacer" presStyleCnt="0"/>
      <dgm:spPr/>
    </dgm:pt>
    <dgm:pt modelId="{AAE67981-F93C-4C93-A776-B51E0D1C030E}" type="pres">
      <dgm:prSet presAssocID="{E32F8192-388B-4E5A-A0BA-CC0CE9AE8E4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AC273EED-7FD0-4EA7-B98C-83DB4425A341}" type="pres">
      <dgm:prSet presAssocID="{E32F8192-388B-4E5A-A0BA-CC0CE9AE8E4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174F317-5A08-401C-AFAF-CAC65B76DB87}" srcId="{E32F8192-388B-4E5A-A0BA-CC0CE9AE8E4E}" destId="{CE5DE29C-2C42-48FD-AA86-01023A351363}" srcOrd="1" destOrd="0" parTransId="{BA6A0852-75A4-42E2-BB24-52F0DA347351}" sibTransId="{3487DF5E-F0F0-4674-AD1C-2034C05B1626}"/>
    <dgm:cxn modelId="{89D0FE23-5B8E-4E01-8E4A-2CA9A8049BDB}" type="presOf" srcId="{D53F4950-CD55-4652-AF1B-95EBCFC5FA1D}" destId="{AC273EED-7FD0-4EA7-B98C-83DB4425A341}" srcOrd="0" destOrd="0" presId="urn:microsoft.com/office/officeart/2005/8/layout/vList2"/>
    <dgm:cxn modelId="{D43D8C29-962C-456D-989A-A8117F657E16}" type="presOf" srcId="{E32F8192-388B-4E5A-A0BA-CC0CE9AE8E4E}" destId="{AAE67981-F93C-4C93-A776-B51E0D1C030E}" srcOrd="0" destOrd="0" presId="urn:microsoft.com/office/officeart/2005/8/layout/vList2"/>
    <dgm:cxn modelId="{D6E87633-78B5-4CBA-8681-CE28F8C96EE5}" srcId="{6414CC91-757E-42BF-8D4E-417B7FABE7E2}" destId="{CAD5C077-95E1-4A6D-B3B5-14ACE04A9198}" srcOrd="0" destOrd="0" parTransId="{356DF584-791A-46C0-B01A-F58433784A97}" sibTransId="{A49EF0C1-5A69-42AD-8254-957CDAFA61BE}"/>
    <dgm:cxn modelId="{10D9D747-C9AA-4165-8078-D379AE2C5600}" srcId="{6414CC91-757E-42BF-8D4E-417B7FABE7E2}" destId="{A665DBFB-446B-4BFF-BF2E-9169A61449C2}" srcOrd="1" destOrd="0" parTransId="{39F882B0-69C9-458B-B33A-08FB0435818E}" sibTransId="{B39267FF-9979-458B-AC21-741FB55F8498}"/>
    <dgm:cxn modelId="{387AF67D-31BB-4AF5-AE90-FB9270CF80A2}" srcId="{6414CC91-757E-42BF-8D4E-417B7FABE7E2}" destId="{E32F8192-388B-4E5A-A0BA-CC0CE9AE8E4E}" srcOrd="3" destOrd="0" parTransId="{3E00A52C-DDD4-4F9E-A23C-124B0EDB0C1A}" sibTransId="{016A688F-F54F-414C-80BF-5F5209B40161}"/>
    <dgm:cxn modelId="{4B817096-29E3-413A-BD95-5A2E341D7FC2}" type="presOf" srcId="{CAD5C077-95E1-4A6D-B3B5-14ACE04A9198}" destId="{4433EFB8-6C7F-4285-9E9D-719061731DBB}" srcOrd="0" destOrd="0" presId="urn:microsoft.com/office/officeart/2005/8/layout/vList2"/>
    <dgm:cxn modelId="{9A0897A4-7B6E-4380-9490-3F5E6B3D9D45}" type="presOf" srcId="{A665DBFB-446B-4BFF-BF2E-9169A61449C2}" destId="{6DFC24B0-5CC5-40E9-AE82-861C107F2451}" srcOrd="0" destOrd="0" presId="urn:microsoft.com/office/officeart/2005/8/layout/vList2"/>
    <dgm:cxn modelId="{1E5D97B7-37C2-49DD-84C5-2F6856CE3BA6}" type="presOf" srcId="{32D8C996-2E3A-4081-AF93-FDA620FD6632}" destId="{10F0CE26-E2AF-474A-8D13-AEE3A6B2B98C}" srcOrd="0" destOrd="0" presId="urn:microsoft.com/office/officeart/2005/8/layout/vList2"/>
    <dgm:cxn modelId="{E44D41B8-3A2A-443E-8CD5-ADE6FC2633F8}" type="presOf" srcId="{CE5DE29C-2C42-48FD-AA86-01023A351363}" destId="{AC273EED-7FD0-4EA7-B98C-83DB4425A341}" srcOrd="0" destOrd="1" presId="urn:microsoft.com/office/officeart/2005/8/layout/vList2"/>
    <dgm:cxn modelId="{14364ECC-36F6-47BF-B107-324F77E546A4}" srcId="{6414CC91-757E-42BF-8D4E-417B7FABE7E2}" destId="{32D8C996-2E3A-4081-AF93-FDA620FD6632}" srcOrd="2" destOrd="0" parTransId="{972084AC-4A00-410D-8D3A-20D66B6C11A4}" sibTransId="{81CED21E-8E74-4B7C-B458-3CA8D35638F1}"/>
    <dgm:cxn modelId="{82CCA7E2-73AE-47EA-AF59-282ECC3739D0}" srcId="{E32F8192-388B-4E5A-A0BA-CC0CE9AE8E4E}" destId="{D53F4950-CD55-4652-AF1B-95EBCFC5FA1D}" srcOrd="0" destOrd="0" parTransId="{3C393DE7-CE51-4183-BB6C-53C504C99727}" sibTransId="{9C2C6055-7595-4D99-BB21-F513D2357313}"/>
    <dgm:cxn modelId="{BA6F75E6-DECB-4A8A-A6D0-1DAF3ED4BACF}" type="presOf" srcId="{6414CC91-757E-42BF-8D4E-417B7FABE7E2}" destId="{CD32E0F2-F0C1-4C80-9249-BA26FC4B4A9A}" srcOrd="0" destOrd="0" presId="urn:microsoft.com/office/officeart/2005/8/layout/vList2"/>
    <dgm:cxn modelId="{F2BE7304-FEA3-4672-8FCE-75E66118BCBD}" type="presParOf" srcId="{CD32E0F2-F0C1-4C80-9249-BA26FC4B4A9A}" destId="{4433EFB8-6C7F-4285-9E9D-719061731DBB}" srcOrd="0" destOrd="0" presId="urn:microsoft.com/office/officeart/2005/8/layout/vList2"/>
    <dgm:cxn modelId="{C9046DB4-F398-4446-99C0-F923D0DBEC15}" type="presParOf" srcId="{CD32E0F2-F0C1-4C80-9249-BA26FC4B4A9A}" destId="{662C372C-9A19-4BCE-97A3-96C3891A236C}" srcOrd="1" destOrd="0" presId="urn:microsoft.com/office/officeart/2005/8/layout/vList2"/>
    <dgm:cxn modelId="{F468E7FB-73D8-4132-801D-0F3EE9584A06}" type="presParOf" srcId="{CD32E0F2-F0C1-4C80-9249-BA26FC4B4A9A}" destId="{6DFC24B0-5CC5-40E9-AE82-861C107F2451}" srcOrd="2" destOrd="0" presId="urn:microsoft.com/office/officeart/2005/8/layout/vList2"/>
    <dgm:cxn modelId="{4079F7BC-2C81-4AF6-8293-20F6F7E1EB12}" type="presParOf" srcId="{CD32E0F2-F0C1-4C80-9249-BA26FC4B4A9A}" destId="{B458B385-B9AC-4142-8D46-41E65EAD411C}" srcOrd="3" destOrd="0" presId="urn:microsoft.com/office/officeart/2005/8/layout/vList2"/>
    <dgm:cxn modelId="{3ED02E19-2CAD-4771-9E0B-21B767F0F22C}" type="presParOf" srcId="{CD32E0F2-F0C1-4C80-9249-BA26FC4B4A9A}" destId="{10F0CE26-E2AF-474A-8D13-AEE3A6B2B98C}" srcOrd="4" destOrd="0" presId="urn:microsoft.com/office/officeart/2005/8/layout/vList2"/>
    <dgm:cxn modelId="{C4997AA9-0B9D-4DAC-BDB4-E0B4A6291468}" type="presParOf" srcId="{CD32E0F2-F0C1-4C80-9249-BA26FC4B4A9A}" destId="{1E8A3D2C-584C-4B7B-8FC6-9B5999DD4434}" srcOrd="5" destOrd="0" presId="urn:microsoft.com/office/officeart/2005/8/layout/vList2"/>
    <dgm:cxn modelId="{14875F0E-1969-4A56-9FF3-57CF9CC2E623}" type="presParOf" srcId="{CD32E0F2-F0C1-4C80-9249-BA26FC4B4A9A}" destId="{AAE67981-F93C-4C93-A776-B51E0D1C030E}" srcOrd="6" destOrd="0" presId="urn:microsoft.com/office/officeart/2005/8/layout/vList2"/>
    <dgm:cxn modelId="{D826E5A5-A4D8-4ACA-87A1-859E6A190DAE}" type="presParOf" srcId="{CD32E0F2-F0C1-4C80-9249-BA26FC4B4A9A}" destId="{AC273EED-7FD0-4EA7-B98C-83DB4425A34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E84E979-8E15-4824-9B26-AE1A5A5BC43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E05305-6C7E-44C3-ABEB-598434096197}">
      <dgm:prSet/>
      <dgm:spPr/>
      <dgm:t>
        <a:bodyPr/>
        <a:lstStyle/>
        <a:p>
          <a:r>
            <a:rPr lang="en-US" b="1"/>
            <a:t>2022 FDA User Fee Reauthorization</a:t>
          </a:r>
          <a:endParaRPr lang="en-US"/>
        </a:p>
      </dgm:t>
    </dgm:pt>
    <dgm:pt modelId="{B259C94D-6C60-4FF5-AD1B-DF75F6014B4D}" type="parTrans" cxnId="{4FEAFF3C-D079-4360-A981-E27611BA696B}">
      <dgm:prSet/>
      <dgm:spPr/>
      <dgm:t>
        <a:bodyPr/>
        <a:lstStyle/>
        <a:p>
          <a:endParaRPr lang="en-US"/>
        </a:p>
      </dgm:t>
    </dgm:pt>
    <dgm:pt modelId="{5E727A38-A3DE-4B83-AC38-87D167B1CF35}" type="sibTrans" cxnId="{4FEAFF3C-D079-4360-A981-E27611BA696B}">
      <dgm:prSet/>
      <dgm:spPr/>
      <dgm:t>
        <a:bodyPr/>
        <a:lstStyle/>
        <a:p>
          <a:endParaRPr lang="en-US"/>
        </a:p>
      </dgm:t>
    </dgm:pt>
    <dgm:pt modelId="{588CE233-C9DA-4C8E-8906-9775876DA0B9}">
      <dgm:prSet/>
      <dgm:spPr/>
      <dgm:t>
        <a:bodyPr/>
        <a:lstStyle/>
        <a:p>
          <a:r>
            <a:rPr lang="en-US"/>
            <a:t>Post-approval studies must be agreed to by the time of accelerated approval.</a:t>
          </a:r>
        </a:p>
      </dgm:t>
    </dgm:pt>
    <dgm:pt modelId="{A90F0B67-A7CE-41AC-8BAB-41BBCF96C0EE}" type="parTrans" cxnId="{63B5CF76-A87E-49B0-BF24-2C3B729B198E}">
      <dgm:prSet/>
      <dgm:spPr/>
      <dgm:t>
        <a:bodyPr/>
        <a:lstStyle/>
        <a:p>
          <a:endParaRPr lang="en-US"/>
        </a:p>
      </dgm:t>
    </dgm:pt>
    <dgm:pt modelId="{19CF2A64-0F7A-4187-AE2A-586A4F4F745A}" type="sibTrans" cxnId="{63B5CF76-A87E-49B0-BF24-2C3B729B198E}">
      <dgm:prSet/>
      <dgm:spPr/>
      <dgm:t>
        <a:bodyPr/>
        <a:lstStyle/>
        <a:p>
          <a:endParaRPr lang="en-US"/>
        </a:p>
      </dgm:t>
    </dgm:pt>
    <dgm:pt modelId="{B7CC7AF7-CF2D-473A-8C7B-F9464E23B760}">
      <dgm:prSet/>
      <dgm:spPr/>
      <dgm:t>
        <a:bodyPr/>
        <a:lstStyle/>
        <a:p>
          <a:r>
            <a:rPr lang="en-US"/>
            <a:t>FDA may require post-approval studies of such drugs to be underway prior to approval. </a:t>
          </a:r>
        </a:p>
      </dgm:t>
    </dgm:pt>
    <dgm:pt modelId="{E2A084CA-7800-46DD-9FAB-7EB464C2BEA8}" type="parTrans" cxnId="{62365E43-E4F9-4095-94F3-1D3AD1FDC13C}">
      <dgm:prSet/>
      <dgm:spPr/>
      <dgm:t>
        <a:bodyPr/>
        <a:lstStyle/>
        <a:p>
          <a:endParaRPr lang="en-US"/>
        </a:p>
      </dgm:t>
    </dgm:pt>
    <dgm:pt modelId="{89E8A9EA-28C8-48E3-95A9-23FC5BF4D2A7}" type="sibTrans" cxnId="{62365E43-E4F9-4095-94F3-1D3AD1FDC13C}">
      <dgm:prSet/>
      <dgm:spPr/>
      <dgm:t>
        <a:bodyPr/>
        <a:lstStyle/>
        <a:p>
          <a:endParaRPr lang="en-US"/>
        </a:p>
      </dgm:t>
    </dgm:pt>
    <dgm:pt modelId="{53430DE5-BFC5-4E3F-B796-D9A0E7FFD6A3}">
      <dgm:prSet/>
      <dgm:spPr/>
      <dgm:t>
        <a:bodyPr/>
        <a:lstStyle/>
        <a:p>
          <a:r>
            <a:rPr lang="en-US"/>
            <a:t>Amend the procedures by which FDA can withdraw an accelerated approval.</a:t>
          </a:r>
        </a:p>
      </dgm:t>
    </dgm:pt>
    <dgm:pt modelId="{508320DC-E3D3-4CAF-9DE5-409BECD4362A}" type="parTrans" cxnId="{4AB9FC1F-B3C9-4482-97A1-E39842F5321B}">
      <dgm:prSet/>
      <dgm:spPr/>
      <dgm:t>
        <a:bodyPr/>
        <a:lstStyle/>
        <a:p>
          <a:endParaRPr lang="en-US"/>
        </a:p>
      </dgm:t>
    </dgm:pt>
    <dgm:pt modelId="{B7C3891B-1349-4142-8B4B-FF7FE008C751}" type="sibTrans" cxnId="{4AB9FC1F-B3C9-4482-97A1-E39842F5321B}">
      <dgm:prSet/>
      <dgm:spPr/>
      <dgm:t>
        <a:bodyPr/>
        <a:lstStyle/>
        <a:p>
          <a:endParaRPr lang="en-US"/>
        </a:p>
      </dgm:t>
    </dgm:pt>
    <dgm:pt modelId="{1B022118-B867-4D21-8FF4-E16EF823858B}">
      <dgm:prSet/>
      <dgm:spPr/>
      <dgm:t>
        <a:bodyPr/>
        <a:lstStyle/>
        <a:p>
          <a:r>
            <a:rPr lang="en-US" b="1"/>
            <a:t>None of these reforms were passed as part of the FDA User Fee Reauthorization legislation</a:t>
          </a:r>
          <a:endParaRPr lang="en-US"/>
        </a:p>
      </dgm:t>
    </dgm:pt>
    <dgm:pt modelId="{5F81E2A3-75C9-4983-A7D6-EB23F819A2AF}" type="parTrans" cxnId="{B1A9161A-71C5-4BF8-A9C7-EFDC68F811BB}">
      <dgm:prSet/>
      <dgm:spPr/>
      <dgm:t>
        <a:bodyPr/>
        <a:lstStyle/>
        <a:p>
          <a:endParaRPr lang="en-US"/>
        </a:p>
      </dgm:t>
    </dgm:pt>
    <dgm:pt modelId="{786C6DAC-E24F-427D-8119-70B0F6F4FE5D}" type="sibTrans" cxnId="{B1A9161A-71C5-4BF8-A9C7-EFDC68F811BB}">
      <dgm:prSet/>
      <dgm:spPr/>
      <dgm:t>
        <a:bodyPr/>
        <a:lstStyle/>
        <a:p>
          <a:endParaRPr lang="en-US"/>
        </a:p>
      </dgm:t>
    </dgm:pt>
    <dgm:pt modelId="{C2B5568E-E2CD-47C0-8A08-ACF33D7934E6}" type="pres">
      <dgm:prSet presAssocID="{2E84E979-8E15-4824-9B26-AE1A5A5BC438}" presName="vert0" presStyleCnt="0">
        <dgm:presLayoutVars>
          <dgm:dir/>
          <dgm:animOne val="branch"/>
          <dgm:animLvl val="lvl"/>
        </dgm:presLayoutVars>
      </dgm:prSet>
      <dgm:spPr/>
    </dgm:pt>
    <dgm:pt modelId="{48338843-FA4A-40EC-97A0-8917758A92C3}" type="pres">
      <dgm:prSet presAssocID="{A2E05305-6C7E-44C3-ABEB-598434096197}" presName="thickLine" presStyleLbl="alignNode1" presStyleIdx="0" presStyleCnt="5"/>
      <dgm:spPr/>
    </dgm:pt>
    <dgm:pt modelId="{093A364B-F26D-4695-9F31-95C51791B2E5}" type="pres">
      <dgm:prSet presAssocID="{A2E05305-6C7E-44C3-ABEB-598434096197}" presName="horz1" presStyleCnt="0"/>
      <dgm:spPr/>
    </dgm:pt>
    <dgm:pt modelId="{194D5AA1-6ACD-4875-83D7-CDC626505D5A}" type="pres">
      <dgm:prSet presAssocID="{A2E05305-6C7E-44C3-ABEB-598434096197}" presName="tx1" presStyleLbl="revTx" presStyleIdx="0" presStyleCnt="5"/>
      <dgm:spPr/>
    </dgm:pt>
    <dgm:pt modelId="{84984A5C-E0E0-4A6D-9D78-2C48F641C85E}" type="pres">
      <dgm:prSet presAssocID="{A2E05305-6C7E-44C3-ABEB-598434096197}" presName="vert1" presStyleCnt="0"/>
      <dgm:spPr/>
    </dgm:pt>
    <dgm:pt modelId="{2C7A9E90-D174-44E0-8AC8-AB6C3D8DB52B}" type="pres">
      <dgm:prSet presAssocID="{588CE233-C9DA-4C8E-8906-9775876DA0B9}" presName="thickLine" presStyleLbl="alignNode1" presStyleIdx="1" presStyleCnt="5"/>
      <dgm:spPr/>
    </dgm:pt>
    <dgm:pt modelId="{E0A67A32-B22E-4FBD-ADF5-965C01338631}" type="pres">
      <dgm:prSet presAssocID="{588CE233-C9DA-4C8E-8906-9775876DA0B9}" presName="horz1" presStyleCnt="0"/>
      <dgm:spPr/>
    </dgm:pt>
    <dgm:pt modelId="{F36D25BF-CF1E-430E-8EE7-C2DD8EF7FD6C}" type="pres">
      <dgm:prSet presAssocID="{588CE233-C9DA-4C8E-8906-9775876DA0B9}" presName="tx1" presStyleLbl="revTx" presStyleIdx="1" presStyleCnt="5"/>
      <dgm:spPr/>
    </dgm:pt>
    <dgm:pt modelId="{CF063170-0782-4B1B-A652-B5087DA1936B}" type="pres">
      <dgm:prSet presAssocID="{588CE233-C9DA-4C8E-8906-9775876DA0B9}" presName="vert1" presStyleCnt="0"/>
      <dgm:spPr/>
    </dgm:pt>
    <dgm:pt modelId="{D802A50B-C44E-4B27-A142-7DDC174AE021}" type="pres">
      <dgm:prSet presAssocID="{B7CC7AF7-CF2D-473A-8C7B-F9464E23B760}" presName="thickLine" presStyleLbl="alignNode1" presStyleIdx="2" presStyleCnt="5"/>
      <dgm:spPr/>
    </dgm:pt>
    <dgm:pt modelId="{AA058B39-5AFA-4E30-AFCF-373CD6BCB798}" type="pres">
      <dgm:prSet presAssocID="{B7CC7AF7-CF2D-473A-8C7B-F9464E23B760}" presName="horz1" presStyleCnt="0"/>
      <dgm:spPr/>
    </dgm:pt>
    <dgm:pt modelId="{493EC199-5636-469E-9BC1-B250AACB234A}" type="pres">
      <dgm:prSet presAssocID="{B7CC7AF7-CF2D-473A-8C7B-F9464E23B760}" presName="tx1" presStyleLbl="revTx" presStyleIdx="2" presStyleCnt="5"/>
      <dgm:spPr/>
    </dgm:pt>
    <dgm:pt modelId="{2ECD6918-67C6-449B-9EF3-76758B20F8D2}" type="pres">
      <dgm:prSet presAssocID="{B7CC7AF7-CF2D-473A-8C7B-F9464E23B760}" presName="vert1" presStyleCnt="0"/>
      <dgm:spPr/>
    </dgm:pt>
    <dgm:pt modelId="{CCB73259-34CE-4B84-B3CE-123728EF9F11}" type="pres">
      <dgm:prSet presAssocID="{53430DE5-BFC5-4E3F-B796-D9A0E7FFD6A3}" presName="thickLine" presStyleLbl="alignNode1" presStyleIdx="3" presStyleCnt="5"/>
      <dgm:spPr/>
    </dgm:pt>
    <dgm:pt modelId="{9FFFE28C-1895-4558-98A5-655C7508B5BE}" type="pres">
      <dgm:prSet presAssocID="{53430DE5-BFC5-4E3F-B796-D9A0E7FFD6A3}" presName="horz1" presStyleCnt="0"/>
      <dgm:spPr/>
    </dgm:pt>
    <dgm:pt modelId="{1BBD9A16-665C-4710-A7E0-D87950466877}" type="pres">
      <dgm:prSet presAssocID="{53430DE5-BFC5-4E3F-B796-D9A0E7FFD6A3}" presName="tx1" presStyleLbl="revTx" presStyleIdx="3" presStyleCnt="5"/>
      <dgm:spPr/>
    </dgm:pt>
    <dgm:pt modelId="{EC0ABC5E-FD81-48CE-BDFC-F111546C904A}" type="pres">
      <dgm:prSet presAssocID="{53430DE5-BFC5-4E3F-B796-D9A0E7FFD6A3}" presName="vert1" presStyleCnt="0"/>
      <dgm:spPr/>
    </dgm:pt>
    <dgm:pt modelId="{49A24960-1065-4799-88E1-DD151AA9017F}" type="pres">
      <dgm:prSet presAssocID="{1B022118-B867-4D21-8FF4-E16EF823858B}" presName="thickLine" presStyleLbl="alignNode1" presStyleIdx="4" presStyleCnt="5"/>
      <dgm:spPr/>
    </dgm:pt>
    <dgm:pt modelId="{C43973E3-9E8F-4800-BF4B-14C33EABB4B2}" type="pres">
      <dgm:prSet presAssocID="{1B022118-B867-4D21-8FF4-E16EF823858B}" presName="horz1" presStyleCnt="0"/>
      <dgm:spPr/>
    </dgm:pt>
    <dgm:pt modelId="{E05CE214-E7C5-4F18-BFD7-1DCA65301788}" type="pres">
      <dgm:prSet presAssocID="{1B022118-B867-4D21-8FF4-E16EF823858B}" presName="tx1" presStyleLbl="revTx" presStyleIdx="4" presStyleCnt="5"/>
      <dgm:spPr/>
    </dgm:pt>
    <dgm:pt modelId="{4AE9E746-E8D9-4423-B3F8-02676B9399E3}" type="pres">
      <dgm:prSet presAssocID="{1B022118-B867-4D21-8FF4-E16EF823858B}" presName="vert1" presStyleCnt="0"/>
      <dgm:spPr/>
    </dgm:pt>
  </dgm:ptLst>
  <dgm:cxnLst>
    <dgm:cxn modelId="{B1A9161A-71C5-4BF8-A9C7-EFDC68F811BB}" srcId="{2E84E979-8E15-4824-9B26-AE1A5A5BC438}" destId="{1B022118-B867-4D21-8FF4-E16EF823858B}" srcOrd="4" destOrd="0" parTransId="{5F81E2A3-75C9-4983-A7D6-EB23F819A2AF}" sibTransId="{786C6DAC-E24F-427D-8119-70B0F6F4FE5D}"/>
    <dgm:cxn modelId="{4AB9FC1F-B3C9-4482-97A1-E39842F5321B}" srcId="{2E84E979-8E15-4824-9B26-AE1A5A5BC438}" destId="{53430DE5-BFC5-4E3F-B796-D9A0E7FFD6A3}" srcOrd="3" destOrd="0" parTransId="{508320DC-E3D3-4CAF-9DE5-409BECD4362A}" sibTransId="{B7C3891B-1349-4142-8B4B-FF7FE008C751}"/>
    <dgm:cxn modelId="{5832523A-89A1-401D-8374-C1EF7C03226B}" type="presOf" srcId="{1B022118-B867-4D21-8FF4-E16EF823858B}" destId="{E05CE214-E7C5-4F18-BFD7-1DCA65301788}" srcOrd="0" destOrd="0" presId="urn:microsoft.com/office/officeart/2008/layout/LinedList"/>
    <dgm:cxn modelId="{4FEAFF3C-D079-4360-A981-E27611BA696B}" srcId="{2E84E979-8E15-4824-9B26-AE1A5A5BC438}" destId="{A2E05305-6C7E-44C3-ABEB-598434096197}" srcOrd="0" destOrd="0" parTransId="{B259C94D-6C60-4FF5-AD1B-DF75F6014B4D}" sibTransId="{5E727A38-A3DE-4B83-AC38-87D167B1CF35}"/>
    <dgm:cxn modelId="{62365E43-E4F9-4095-94F3-1D3AD1FDC13C}" srcId="{2E84E979-8E15-4824-9B26-AE1A5A5BC438}" destId="{B7CC7AF7-CF2D-473A-8C7B-F9464E23B760}" srcOrd="2" destOrd="0" parTransId="{E2A084CA-7800-46DD-9FAB-7EB464C2BEA8}" sibTransId="{89E8A9EA-28C8-48E3-95A9-23FC5BF4D2A7}"/>
    <dgm:cxn modelId="{17DEFB66-6201-43A8-80DE-A0897F2BBE5F}" type="presOf" srcId="{B7CC7AF7-CF2D-473A-8C7B-F9464E23B760}" destId="{493EC199-5636-469E-9BC1-B250AACB234A}" srcOrd="0" destOrd="0" presId="urn:microsoft.com/office/officeart/2008/layout/LinedList"/>
    <dgm:cxn modelId="{63B5CF76-A87E-49B0-BF24-2C3B729B198E}" srcId="{2E84E979-8E15-4824-9B26-AE1A5A5BC438}" destId="{588CE233-C9DA-4C8E-8906-9775876DA0B9}" srcOrd="1" destOrd="0" parTransId="{A90F0B67-A7CE-41AC-8BAB-41BBCF96C0EE}" sibTransId="{19CF2A64-0F7A-4187-AE2A-586A4F4F745A}"/>
    <dgm:cxn modelId="{28AFF579-9F9C-4C59-A802-088C3DF9DBE2}" type="presOf" srcId="{A2E05305-6C7E-44C3-ABEB-598434096197}" destId="{194D5AA1-6ACD-4875-83D7-CDC626505D5A}" srcOrd="0" destOrd="0" presId="urn:microsoft.com/office/officeart/2008/layout/LinedList"/>
    <dgm:cxn modelId="{89C621C9-909B-45AD-BD30-33B17DC4F858}" type="presOf" srcId="{2E84E979-8E15-4824-9B26-AE1A5A5BC438}" destId="{C2B5568E-E2CD-47C0-8A08-ACF33D7934E6}" srcOrd="0" destOrd="0" presId="urn:microsoft.com/office/officeart/2008/layout/LinedList"/>
    <dgm:cxn modelId="{8F5621DD-4B58-4B3E-B8EE-E21D520BAC13}" type="presOf" srcId="{53430DE5-BFC5-4E3F-B796-D9A0E7FFD6A3}" destId="{1BBD9A16-665C-4710-A7E0-D87950466877}" srcOrd="0" destOrd="0" presId="urn:microsoft.com/office/officeart/2008/layout/LinedList"/>
    <dgm:cxn modelId="{ACB54CEA-04B3-4A1A-9C54-06EFE2468F6C}" type="presOf" srcId="{588CE233-C9DA-4C8E-8906-9775876DA0B9}" destId="{F36D25BF-CF1E-430E-8EE7-C2DD8EF7FD6C}" srcOrd="0" destOrd="0" presId="urn:microsoft.com/office/officeart/2008/layout/LinedList"/>
    <dgm:cxn modelId="{01DF9417-EBC5-4373-A075-04A01D20BA79}" type="presParOf" srcId="{C2B5568E-E2CD-47C0-8A08-ACF33D7934E6}" destId="{48338843-FA4A-40EC-97A0-8917758A92C3}" srcOrd="0" destOrd="0" presId="urn:microsoft.com/office/officeart/2008/layout/LinedList"/>
    <dgm:cxn modelId="{E507E846-DA4E-4ECA-9EE1-213CF51A51CC}" type="presParOf" srcId="{C2B5568E-E2CD-47C0-8A08-ACF33D7934E6}" destId="{093A364B-F26D-4695-9F31-95C51791B2E5}" srcOrd="1" destOrd="0" presId="urn:microsoft.com/office/officeart/2008/layout/LinedList"/>
    <dgm:cxn modelId="{9B12AE33-B590-4F61-BE3B-FF42C0CC737D}" type="presParOf" srcId="{093A364B-F26D-4695-9F31-95C51791B2E5}" destId="{194D5AA1-6ACD-4875-83D7-CDC626505D5A}" srcOrd="0" destOrd="0" presId="urn:microsoft.com/office/officeart/2008/layout/LinedList"/>
    <dgm:cxn modelId="{63314926-1E42-4CE6-87EC-E8CC9FFBE811}" type="presParOf" srcId="{093A364B-F26D-4695-9F31-95C51791B2E5}" destId="{84984A5C-E0E0-4A6D-9D78-2C48F641C85E}" srcOrd="1" destOrd="0" presId="urn:microsoft.com/office/officeart/2008/layout/LinedList"/>
    <dgm:cxn modelId="{9580F1B4-F17D-498F-B9F5-9275A00C5E7C}" type="presParOf" srcId="{C2B5568E-E2CD-47C0-8A08-ACF33D7934E6}" destId="{2C7A9E90-D174-44E0-8AC8-AB6C3D8DB52B}" srcOrd="2" destOrd="0" presId="urn:microsoft.com/office/officeart/2008/layout/LinedList"/>
    <dgm:cxn modelId="{2D85E0B5-2969-4E18-98BE-5E689CD12D42}" type="presParOf" srcId="{C2B5568E-E2CD-47C0-8A08-ACF33D7934E6}" destId="{E0A67A32-B22E-4FBD-ADF5-965C01338631}" srcOrd="3" destOrd="0" presId="urn:microsoft.com/office/officeart/2008/layout/LinedList"/>
    <dgm:cxn modelId="{ABFDEB41-30B8-426A-AC99-95B6ED32A6D0}" type="presParOf" srcId="{E0A67A32-B22E-4FBD-ADF5-965C01338631}" destId="{F36D25BF-CF1E-430E-8EE7-C2DD8EF7FD6C}" srcOrd="0" destOrd="0" presId="urn:microsoft.com/office/officeart/2008/layout/LinedList"/>
    <dgm:cxn modelId="{959F0554-DD74-424A-874E-922036EA0F96}" type="presParOf" srcId="{E0A67A32-B22E-4FBD-ADF5-965C01338631}" destId="{CF063170-0782-4B1B-A652-B5087DA1936B}" srcOrd="1" destOrd="0" presId="urn:microsoft.com/office/officeart/2008/layout/LinedList"/>
    <dgm:cxn modelId="{BAAC11A9-5A1C-41C6-8891-E24A01583B6A}" type="presParOf" srcId="{C2B5568E-E2CD-47C0-8A08-ACF33D7934E6}" destId="{D802A50B-C44E-4B27-A142-7DDC174AE021}" srcOrd="4" destOrd="0" presId="urn:microsoft.com/office/officeart/2008/layout/LinedList"/>
    <dgm:cxn modelId="{3D607C2D-80F2-42BA-9428-6F34B99F04EC}" type="presParOf" srcId="{C2B5568E-E2CD-47C0-8A08-ACF33D7934E6}" destId="{AA058B39-5AFA-4E30-AFCF-373CD6BCB798}" srcOrd="5" destOrd="0" presId="urn:microsoft.com/office/officeart/2008/layout/LinedList"/>
    <dgm:cxn modelId="{6202A0ED-B94A-4F32-AE3D-C19ABADCC994}" type="presParOf" srcId="{AA058B39-5AFA-4E30-AFCF-373CD6BCB798}" destId="{493EC199-5636-469E-9BC1-B250AACB234A}" srcOrd="0" destOrd="0" presId="urn:microsoft.com/office/officeart/2008/layout/LinedList"/>
    <dgm:cxn modelId="{AF3B8649-4D09-4D77-9EFD-0388FD7260AF}" type="presParOf" srcId="{AA058B39-5AFA-4E30-AFCF-373CD6BCB798}" destId="{2ECD6918-67C6-449B-9EF3-76758B20F8D2}" srcOrd="1" destOrd="0" presId="urn:microsoft.com/office/officeart/2008/layout/LinedList"/>
    <dgm:cxn modelId="{51180647-D655-4FEC-AAFC-B8C7F6D5A2B7}" type="presParOf" srcId="{C2B5568E-E2CD-47C0-8A08-ACF33D7934E6}" destId="{CCB73259-34CE-4B84-B3CE-123728EF9F11}" srcOrd="6" destOrd="0" presId="urn:microsoft.com/office/officeart/2008/layout/LinedList"/>
    <dgm:cxn modelId="{68983D2C-FE25-4143-9880-CE36BB39CABA}" type="presParOf" srcId="{C2B5568E-E2CD-47C0-8A08-ACF33D7934E6}" destId="{9FFFE28C-1895-4558-98A5-655C7508B5BE}" srcOrd="7" destOrd="0" presId="urn:microsoft.com/office/officeart/2008/layout/LinedList"/>
    <dgm:cxn modelId="{47DB24D6-12B6-4911-B2E0-7A80DE3990B3}" type="presParOf" srcId="{9FFFE28C-1895-4558-98A5-655C7508B5BE}" destId="{1BBD9A16-665C-4710-A7E0-D87950466877}" srcOrd="0" destOrd="0" presId="urn:microsoft.com/office/officeart/2008/layout/LinedList"/>
    <dgm:cxn modelId="{AE3FD758-F3C4-4C03-AAA7-E9DF848F2A7B}" type="presParOf" srcId="{9FFFE28C-1895-4558-98A5-655C7508B5BE}" destId="{EC0ABC5E-FD81-48CE-BDFC-F111546C904A}" srcOrd="1" destOrd="0" presId="urn:microsoft.com/office/officeart/2008/layout/LinedList"/>
    <dgm:cxn modelId="{29807185-0CA4-46E8-A530-6BDBC081AA80}" type="presParOf" srcId="{C2B5568E-E2CD-47C0-8A08-ACF33D7934E6}" destId="{49A24960-1065-4799-88E1-DD151AA9017F}" srcOrd="8" destOrd="0" presId="urn:microsoft.com/office/officeart/2008/layout/LinedList"/>
    <dgm:cxn modelId="{CD4AE368-92E4-48A2-8342-A83C19A642A1}" type="presParOf" srcId="{C2B5568E-E2CD-47C0-8A08-ACF33D7934E6}" destId="{C43973E3-9E8F-4800-BF4B-14C33EABB4B2}" srcOrd="9" destOrd="0" presId="urn:microsoft.com/office/officeart/2008/layout/LinedList"/>
    <dgm:cxn modelId="{526B127D-09B0-4A9A-ABEE-F09DAFE47398}" type="presParOf" srcId="{C43973E3-9E8F-4800-BF4B-14C33EABB4B2}" destId="{E05CE214-E7C5-4F18-BFD7-1DCA65301788}" srcOrd="0" destOrd="0" presId="urn:microsoft.com/office/officeart/2008/layout/LinedList"/>
    <dgm:cxn modelId="{40C7CF36-8680-4194-B1C0-F704673745FE}" type="presParOf" srcId="{C43973E3-9E8F-4800-BF4B-14C33EABB4B2}" destId="{4AE9E746-E8D9-4423-B3F8-02676B9399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4924C5-66E3-4549-924D-1BEE898B613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D6EA43-7EF0-4444-B5EF-09F2CEC1EE12}">
      <dgm:prSet/>
      <dgm:spPr/>
      <dgm:t>
        <a:bodyPr/>
        <a:lstStyle/>
        <a:p>
          <a:r>
            <a:rPr lang="en-US" b="1" baseline="0" dirty="0"/>
            <a:t>Accelerated Approval Integrity Act (Pallone) 117</a:t>
          </a:r>
          <a:r>
            <a:rPr lang="en-US" b="1" baseline="30000" dirty="0"/>
            <a:t>th</a:t>
          </a:r>
        </a:p>
        <a:p>
          <a:r>
            <a:rPr lang="en-US" b="1" baseline="30000" dirty="0"/>
            <a:t>No Senate companion legislation, no cosponsors</a:t>
          </a:r>
          <a:endParaRPr lang="en-US" dirty="0"/>
        </a:p>
      </dgm:t>
    </dgm:pt>
    <dgm:pt modelId="{FF956A6B-C083-4356-ACCE-40FD7C5620D3}" type="parTrans" cxnId="{C64D492D-97C9-4D28-B34C-2FFFC2612738}">
      <dgm:prSet/>
      <dgm:spPr/>
      <dgm:t>
        <a:bodyPr/>
        <a:lstStyle/>
        <a:p>
          <a:endParaRPr lang="en-US"/>
        </a:p>
      </dgm:t>
    </dgm:pt>
    <dgm:pt modelId="{92B862EB-DA9C-40A0-A382-9B7D801956CC}" type="sibTrans" cxnId="{C64D492D-97C9-4D28-B34C-2FFFC2612738}">
      <dgm:prSet/>
      <dgm:spPr/>
      <dgm:t>
        <a:bodyPr/>
        <a:lstStyle/>
        <a:p>
          <a:endParaRPr lang="en-US"/>
        </a:p>
      </dgm:t>
    </dgm:pt>
    <dgm:pt modelId="{EBAE5D2A-E8C6-44EB-BAAA-73047E72FC81}">
      <dgm:prSet/>
      <dgm:spPr/>
      <dgm:t>
        <a:bodyPr/>
        <a:lstStyle/>
        <a:p>
          <a:r>
            <a:rPr lang="en-US" baseline="0"/>
            <a:t>Codifies FDA authority to require sponsors complete confirmatory trials on drugs that receive AA.</a:t>
          </a:r>
          <a:endParaRPr lang="en-US"/>
        </a:p>
      </dgm:t>
    </dgm:pt>
    <dgm:pt modelId="{A066A8CA-18B4-4011-915E-01B373D5972F}" type="parTrans" cxnId="{2A243115-A60F-45DC-BC3E-B7E80CFA16F1}">
      <dgm:prSet/>
      <dgm:spPr/>
      <dgm:t>
        <a:bodyPr/>
        <a:lstStyle/>
        <a:p>
          <a:endParaRPr lang="en-US"/>
        </a:p>
      </dgm:t>
    </dgm:pt>
    <dgm:pt modelId="{3441AAD2-AD2C-4CDF-A2C9-2A9DB916B00D}" type="sibTrans" cxnId="{2A243115-A60F-45DC-BC3E-B7E80CFA16F1}">
      <dgm:prSet/>
      <dgm:spPr/>
      <dgm:t>
        <a:bodyPr/>
        <a:lstStyle/>
        <a:p>
          <a:endParaRPr lang="en-US"/>
        </a:p>
      </dgm:t>
    </dgm:pt>
    <dgm:pt modelId="{182F3EAE-F27A-4432-B61F-8C027E3CC8F0}">
      <dgm:prSet/>
      <dgm:spPr/>
      <dgm:t>
        <a:bodyPr/>
        <a:lstStyle/>
        <a:p>
          <a:r>
            <a:rPr lang="en-US" baseline="0"/>
            <a:t>Require sponsors to enter into an agreement with the FDA on how the confirmatory trials be conducted, including enrollment targets, study protocols, and target study end date.</a:t>
          </a:r>
          <a:endParaRPr lang="en-US"/>
        </a:p>
      </dgm:t>
    </dgm:pt>
    <dgm:pt modelId="{D1C9BF04-EF96-4C25-A92C-C5141A6AB493}" type="parTrans" cxnId="{A5314FE7-5DD0-4526-B7E5-3A01D8733AD6}">
      <dgm:prSet/>
      <dgm:spPr/>
      <dgm:t>
        <a:bodyPr/>
        <a:lstStyle/>
        <a:p>
          <a:endParaRPr lang="en-US"/>
        </a:p>
      </dgm:t>
    </dgm:pt>
    <dgm:pt modelId="{6ED08AC5-8CDC-4434-A91E-16ACA57739B4}" type="sibTrans" cxnId="{A5314FE7-5DD0-4526-B7E5-3A01D8733AD6}">
      <dgm:prSet/>
      <dgm:spPr/>
      <dgm:t>
        <a:bodyPr/>
        <a:lstStyle/>
        <a:p>
          <a:endParaRPr lang="en-US"/>
        </a:p>
      </dgm:t>
    </dgm:pt>
    <dgm:pt modelId="{E24C02F2-5F3D-4CB0-8EE4-BD9C36CB46BC}">
      <dgm:prSet/>
      <dgm:spPr/>
      <dgm:t>
        <a:bodyPr/>
        <a:lstStyle/>
        <a:p>
          <a:r>
            <a:rPr lang="en-US" baseline="0"/>
            <a:t>Sets a five-year limit on how long a drug can stay on the market without confirmation of clinical benefit.</a:t>
          </a:r>
          <a:endParaRPr lang="en-US"/>
        </a:p>
      </dgm:t>
    </dgm:pt>
    <dgm:pt modelId="{0E83899B-AD77-4723-916D-14CB107DFFE4}" type="parTrans" cxnId="{014DD0A3-1A44-4142-AA4F-211B9117D383}">
      <dgm:prSet/>
      <dgm:spPr/>
      <dgm:t>
        <a:bodyPr/>
        <a:lstStyle/>
        <a:p>
          <a:endParaRPr lang="en-US"/>
        </a:p>
      </dgm:t>
    </dgm:pt>
    <dgm:pt modelId="{30422B12-E54B-46B5-95BA-761CE8F306C1}" type="sibTrans" cxnId="{014DD0A3-1A44-4142-AA4F-211B9117D383}">
      <dgm:prSet/>
      <dgm:spPr/>
      <dgm:t>
        <a:bodyPr/>
        <a:lstStyle/>
        <a:p>
          <a:endParaRPr lang="en-US"/>
        </a:p>
      </dgm:t>
    </dgm:pt>
    <dgm:pt modelId="{133554EB-5AF6-4655-8EDA-B87EE0A03CB4}" type="pres">
      <dgm:prSet presAssocID="{034924C5-66E3-4549-924D-1BEE898B6136}" presName="linear" presStyleCnt="0">
        <dgm:presLayoutVars>
          <dgm:animLvl val="lvl"/>
          <dgm:resizeHandles val="exact"/>
        </dgm:presLayoutVars>
      </dgm:prSet>
      <dgm:spPr/>
    </dgm:pt>
    <dgm:pt modelId="{5CB6C96C-9248-4DBB-8FED-CFC708009A98}" type="pres">
      <dgm:prSet presAssocID="{00D6EA43-7EF0-4444-B5EF-09F2CEC1EE1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112BE34-7661-4F04-A054-12E946083B67}" type="pres">
      <dgm:prSet presAssocID="{00D6EA43-7EF0-4444-B5EF-09F2CEC1EE1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4311307-C7D4-4E42-A91C-65297BE3BF39}" type="presOf" srcId="{182F3EAE-F27A-4432-B61F-8C027E3CC8F0}" destId="{F112BE34-7661-4F04-A054-12E946083B67}" srcOrd="0" destOrd="1" presId="urn:microsoft.com/office/officeart/2005/8/layout/vList2"/>
    <dgm:cxn modelId="{2A243115-A60F-45DC-BC3E-B7E80CFA16F1}" srcId="{00D6EA43-7EF0-4444-B5EF-09F2CEC1EE12}" destId="{EBAE5D2A-E8C6-44EB-BAAA-73047E72FC81}" srcOrd="0" destOrd="0" parTransId="{A066A8CA-18B4-4011-915E-01B373D5972F}" sibTransId="{3441AAD2-AD2C-4CDF-A2C9-2A9DB916B00D}"/>
    <dgm:cxn modelId="{C64D492D-97C9-4D28-B34C-2FFFC2612738}" srcId="{034924C5-66E3-4549-924D-1BEE898B6136}" destId="{00D6EA43-7EF0-4444-B5EF-09F2CEC1EE12}" srcOrd="0" destOrd="0" parTransId="{FF956A6B-C083-4356-ACCE-40FD7C5620D3}" sibTransId="{92B862EB-DA9C-40A0-A382-9B7D801956CC}"/>
    <dgm:cxn modelId="{46C53431-3849-4B6D-9648-D292AC94FA37}" type="presOf" srcId="{00D6EA43-7EF0-4444-B5EF-09F2CEC1EE12}" destId="{5CB6C96C-9248-4DBB-8FED-CFC708009A98}" srcOrd="0" destOrd="0" presId="urn:microsoft.com/office/officeart/2005/8/layout/vList2"/>
    <dgm:cxn modelId="{36C2E279-63AF-41F5-B90F-1D60AB3929DC}" type="presOf" srcId="{E24C02F2-5F3D-4CB0-8EE4-BD9C36CB46BC}" destId="{F112BE34-7661-4F04-A054-12E946083B67}" srcOrd="0" destOrd="2" presId="urn:microsoft.com/office/officeart/2005/8/layout/vList2"/>
    <dgm:cxn modelId="{014DD0A3-1A44-4142-AA4F-211B9117D383}" srcId="{00D6EA43-7EF0-4444-B5EF-09F2CEC1EE12}" destId="{E24C02F2-5F3D-4CB0-8EE4-BD9C36CB46BC}" srcOrd="2" destOrd="0" parTransId="{0E83899B-AD77-4723-916D-14CB107DFFE4}" sibTransId="{30422B12-E54B-46B5-95BA-761CE8F306C1}"/>
    <dgm:cxn modelId="{3EE3D6AB-C444-44DC-96BA-873B024AB0C2}" type="presOf" srcId="{EBAE5D2A-E8C6-44EB-BAAA-73047E72FC81}" destId="{F112BE34-7661-4F04-A054-12E946083B67}" srcOrd="0" destOrd="0" presId="urn:microsoft.com/office/officeart/2005/8/layout/vList2"/>
    <dgm:cxn modelId="{A5314FE7-5DD0-4526-B7E5-3A01D8733AD6}" srcId="{00D6EA43-7EF0-4444-B5EF-09F2CEC1EE12}" destId="{182F3EAE-F27A-4432-B61F-8C027E3CC8F0}" srcOrd="1" destOrd="0" parTransId="{D1C9BF04-EF96-4C25-A92C-C5141A6AB493}" sibTransId="{6ED08AC5-8CDC-4434-A91E-16ACA57739B4}"/>
    <dgm:cxn modelId="{F0E94FF8-10DD-4B17-B0D3-2323EBA97AE7}" type="presOf" srcId="{034924C5-66E3-4549-924D-1BEE898B6136}" destId="{133554EB-5AF6-4655-8EDA-B87EE0A03CB4}" srcOrd="0" destOrd="0" presId="urn:microsoft.com/office/officeart/2005/8/layout/vList2"/>
    <dgm:cxn modelId="{E31668A0-37ED-4B8C-B27A-0F80C9C653E2}" type="presParOf" srcId="{133554EB-5AF6-4655-8EDA-B87EE0A03CB4}" destId="{5CB6C96C-9248-4DBB-8FED-CFC708009A98}" srcOrd="0" destOrd="0" presId="urn:microsoft.com/office/officeart/2005/8/layout/vList2"/>
    <dgm:cxn modelId="{5EB5EE8E-F96F-4A92-A95D-4E61F3E6B93D}" type="presParOf" srcId="{133554EB-5AF6-4655-8EDA-B87EE0A03CB4}" destId="{F112BE34-7661-4F04-A054-12E946083B6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578AA-9F29-4694-9CBF-0FA08FF55137}">
      <dsp:nvSpPr>
        <dsp:cNvPr id="0" name=""/>
        <dsp:cNvSpPr/>
      </dsp:nvSpPr>
      <dsp:spPr>
        <a:xfrm>
          <a:off x="0" y="0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D1710-FCE3-4931-BF79-723DB9E2F9FE}">
      <dsp:nvSpPr>
        <dsp:cNvPr id="0" name=""/>
        <dsp:cNvSpPr/>
      </dsp:nvSpPr>
      <dsp:spPr>
        <a:xfrm>
          <a:off x="0" y="0"/>
          <a:ext cx="9954208" cy="1245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NBCC’s first priority is access to quality healthcare for all</a:t>
          </a:r>
          <a:endParaRPr lang="en-US" sz="2500" kern="1200"/>
        </a:p>
      </dsp:txBody>
      <dsp:txXfrm>
        <a:off x="0" y="0"/>
        <a:ext cx="9954208" cy="1245636"/>
      </dsp:txXfrm>
    </dsp:sp>
    <dsp:sp modelId="{AE4EAF18-BC2F-444F-AFDD-12D6AC74E468}">
      <dsp:nvSpPr>
        <dsp:cNvPr id="0" name=""/>
        <dsp:cNvSpPr/>
      </dsp:nvSpPr>
      <dsp:spPr>
        <a:xfrm>
          <a:off x="0" y="1245636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D7C5A-EE47-479E-AE64-A2FAA93419B5}">
      <dsp:nvSpPr>
        <dsp:cNvPr id="0" name=""/>
        <dsp:cNvSpPr/>
      </dsp:nvSpPr>
      <dsp:spPr>
        <a:xfrm>
          <a:off x="0" y="1245636"/>
          <a:ext cx="9954208" cy="1245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 order to achieve this, everyone must have access to interventions that work and are safe and affordable.</a:t>
          </a:r>
        </a:p>
      </dsp:txBody>
      <dsp:txXfrm>
        <a:off x="0" y="1245636"/>
        <a:ext cx="9954208" cy="1245636"/>
      </dsp:txXfrm>
    </dsp:sp>
    <dsp:sp modelId="{06636BC8-3A65-4317-A62B-3C45CA3BFDD4}">
      <dsp:nvSpPr>
        <dsp:cNvPr id="0" name=""/>
        <dsp:cNvSpPr/>
      </dsp:nvSpPr>
      <dsp:spPr>
        <a:xfrm>
          <a:off x="0" y="2491273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5EE6A-F3BB-4F72-BD17-DFBE3CAEFCAF}">
      <dsp:nvSpPr>
        <dsp:cNvPr id="0" name=""/>
        <dsp:cNvSpPr/>
      </dsp:nvSpPr>
      <dsp:spPr>
        <a:xfrm>
          <a:off x="0" y="2491273"/>
          <a:ext cx="9954208" cy="1245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Food and Drug Administration(FDA) plays a vital role</a:t>
          </a:r>
        </a:p>
      </dsp:txBody>
      <dsp:txXfrm>
        <a:off x="0" y="2491273"/>
        <a:ext cx="9954208" cy="1245636"/>
      </dsp:txXfrm>
    </dsp:sp>
    <dsp:sp modelId="{7710E579-3838-413C-9508-11E13C615B70}">
      <dsp:nvSpPr>
        <dsp:cNvPr id="0" name=""/>
        <dsp:cNvSpPr/>
      </dsp:nvSpPr>
      <dsp:spPr>
        <a:xfrm>
          <a:off x="0" y="3736910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21C1-F932-42FB-8ABE-55178507964B}">
      <dsp:nvSpPr>
        <dsp:cNvPr id="0" name=""/>
        <dsp:cNvSpPr/>
      </dsp:nvSpPr>
      <dsp:spPr>
        <a:xfrm>
          <a:off x="0" y="3736910"/>
          <a:ext cx="9954208" cy="12456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FDA must approve drugs with clinically meaningful benefits for patients—for breast cancer, this means an increase in overall survival or quality of life.</a:t>
          </a:r>
        </a:p>
      </dsp:txBody>
      <dsp:txXfrm>
        <a:off x="0" y="3736910"/>
        <a:ext cx="9954208" cy="12456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900A2-A280-4D2D-B112-FDD20D862D05}">
      <dsp:nvSpPr>
        <dsp:cNvPr id="0" name=""/>
        <dsp:cNvSpPr/>
      </dsp:nvSpPr>
      <dsp:spPr>
        <a:xfrm>
          <a:off x="0" y="4490953"/>
          <a:ext cx="2488552" cy="491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Create</a:t>
          </a:r>
        </a:p>
      </dsp:txBody>
      <dsp:txXfrm>
        <a:off x="0" y="4490953"/>
        <a:ext cx="2488552" cy="491442"/>
      </dsp:txXfrm>
    </dsp:sp>
    <dsp:sp modelId="{7853969D-900B-4618-9191-08400ECC0A17}">
      <dsp:nvSpPr>
        <dsp:cNvPr id="0" name=""/>
        <dsp:cNvSpPr/>
      </dsp:nvSpPr>
      <dsp:spPr>
        <a:xfrm>
          <a:off x="2488552" y="4490953"/>
          <a:ext cx="7465656" cy="491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Create a “safety only” approval pathway—waive insurance coverage requirements</a:t>
          </a:r>
        </a:p>
      </dsp:txBody>
      <dsp:txXfrm>
        <a:off x="2488552" y="4490953"/>
        <a:ext cx="7465656" cy="491442"/>
      </dsp:txXfrm>
    </dsp:sp>
    <dsp:sp modelId="{7FD3F5E0-EF73-4694-83EC-E26E4BFC3EBB}">
      <dsp:nvSpPr>
        <dsp:cNvPr id="0" name=""/>
        <dsp:cNvSpPr/>
      </dsp:nvSpPr>
      <dsp:spPr>
        <a:xfrm rot="10800000">
          <a:off x="0" y="3742486"/>
          <a:ext cx="2488552" cy="7558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Withdraw</a:t>
          </a:r>
        </a:p>
      </dsp:txBody>
      <dsp:txXfrm rot="-10800000">
        <a:off x="0" y="3742486"/>
        <a:ext cx="2488552" cy="491295"/>
      </dsp:txXfrm>
    </dsp:sp>
    <dsp:sp modelId="{AFE2FD4E-A2E1-43C2-86D2-7165C221CA7D}">
      <dsp:nvSpPr>
        <dsp:cNvPr id="0" name=""/>
        <dsp:cNvSpPr/>
      </dsp:nvSpPr>
      <dsp:spPr>
        <a:xfrm>
          <a:off x="2488552" y="3742486"/>
          <a:ext cx="7465656" cy="4912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Automatically withdraw approval for drugs lacking confirmatory evidence</a:t>
          </a:r>
        </a:p>
      </dsp:txBody>
      <dsp:txXfrm>
        <a:off x="2488552" y="3742486"/>
        <a:ext cx="7465656" cy="491295"/>
      </dsp:txXfrm>
    </dsp:sp>
    <dsp:sp modelId="{46C529B5-CB94-4054-BDB4-0CE917349FB5}">
      <dsp:nvSpPr>
        <dsp:cNvPr id="0" name=""/>
        <dsp:cNvSpPr/>
      </dsp:nvSpPr>
      <dsp:spPr>
        <a:xfrm rot="10800000">
          <a:off x="0" y="2994019"/>
          <a:ext cx="2488552" cy="7558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Increase</a:t>
          </a:r>
        </a:p>
      </dsp:txBody>
      <dsp:txXfrm rot="-10800000">
        <a:off x="0" y="2994019"/>
        <a:ext cx="2488552" cy="491295"/>
      </dsp:txXfrm>
    </dsp:sp>
    <dsp:sp modelId="{C9AD680C-9D3D-4D3F-B0D1-BE8BDD85DFAD}">
      <dsp:nvSpPr>
        <dsp:cNvPr id="0" name=""/>
        <dsp:cNvSpPr/>
      </dsp:nvSpPr>
      <dsp:spPr>
        <a:xfrm>
          <a:off x="2488552" y="2994019"/>
          <a:ext cx="7465656" cy="4912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Increase enforcement of requirements to complete confirmatory trials</a:t>
          </a:r>
        </a:p>
      </dsp:txBody>
      <dsp:txXfrm>
        <a:off x="2488552" y="2994019"/>
        <a:ext cx="7465656" cy="491295"/>
      </dsp:txXfrm>
    </dsp:sp>
    <dsp:sp modelId="{1B5A6FF3-A3AA-40E1-B054-229BBEB4373F}">
      <dsp:nvSpPr>
        <dsp:cNvPr id="0" name=""/>
        <dsp:cNvSpPr/>
      </dsp:nvSpPr>
      <dsp:spPr>
        <a:xfrm rot="10800000">
          <a:off x="0" y="2245552"/>
          <a:ext cx="2488552" cy="7558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Create</a:t>
          </a:r>
        </a:p>
      </dsp:txBody>
      <dsp:txXfrm rot="-10800000">
        <a:off x="0" y="2245552"/>
        <a:ext cx="2488552" cy="491295"/>
      </dsp:txXfrm>
    </dsp:sp>
    <dsp:sp modelId="{14D08183-1C7C-4BA5-B4E1-CFB54DFF1D10}">
      <dsp:nvSpPr>
        <dsp:cNvPr id="0" name=""/>
        <dsp:cNvSpPr/>
      </dsp:nvSpPr>
      <dsp:spPr>
        <a:xfrm>
          <a:off x="2488552" y="2245552"/>
          <a:ext cx="7465656" cy="4912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Create new label alert and patient material for AA drugs</a:t>
          </a:r>
        </a:p>
      </dsp:txBody>
      <dsp:txXfrm>
        <a:off x="2488552" y="2245552"/>
        <a:ext cx="7465656" cy="491295"/>
      </dsp:txXfrm>
    </dsp:sp>
    <dsp:sp modelId="{AC19BD90-EF31-4D59-A6E4-30645F740353}">
      <dsp:nvSpPr>
        <dsp:cNvPr id="0" name=""/>
        <dsp:cNvSpPr/>
      </dsp:nvSpPr>
      <dsp:spPr>
        <a:xfrm rot="10800000">
          <a:off x="0" y="1497085"/>
          <a:ext cx="2488552" cy="7558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Require</a:t>
          </a:r>
        </a:p>
      </dsp:txBody>
      <dsp:txXfrm rot="-10800000">
        <a:off x="0" y="1497085"/>
        <a:ext cx="2488552" cy="491295"/>
      </dsp:txXfrm>
    </dsp:sp>
    <dsp:sp modelId="{EBEA30C4-C834-4C44-B817-3C086EF21E0F}">
      <dsp:nvSpPr>
        <dsp:cNvPr id="0" name=""/>
        <dsp:cNvSpPr/>
      </dsp:nvSpPr>
      <dsp:spPr>
        <a:xfrm>
          <a:off x="2488552" y="1497085"/>
          <a:ext cx="7465656" cy="4912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Require greater use of  randomized controlled trials</a:t>
          </a:r>
        </a:p>
      </dsp:txBody>
      <dsp:txXfrm>
        <a:off x="2488552" y="1497085"/>
        <a:ext cx="7465656" cy="491295"/>
      </dsp:txXfrm>
    </dsp:sp>
    <dsp:sp modelId="{5CB92943-5672-471E-810A-E675F7AADEC2}">
      <dsp:nvSpPr>
        <dsp:cNvPr id="0" name=""/>
        <dsp:cNvSpPr/>
      </dsp:nvSpPr>
      <dsp:spPr>
        <a:xfrm rot="10800000">
          <a:off x="0" y="748617"/>
          <a:ext cx="2488552" cy="7558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Increase</a:t>
          </a:r>
        </a:p>
      </dsp:txBody>
      <dsp:txXfrm rot="-10800000">
        <a:off x="0" y="748617"/>
        <a:ext cx="2488552" cy="491295"/>
      </dsp:txXfrm>
    </dsp:sp>
    <dsp:sp modelId="{8FDC57CF-9330-4DBD-B414-2451986E574C}">
      <dsp:nvSpPr>
        <dsp:cNvPr id="0" name=""/>
        <dsp:cNvSpPr/>
      </dsp:nvSpPr>
      <dsp:spPr>
        <a:xfrm>
          <a:off x="2488552" y="748617"/>
          <a:ext cx="7465656" cy="4912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Increase consistency and clarify evidence standards to explain use of AA</a:t>
          </a:r>
        </a:p>
      </dsp:txBody>
      <dsp:txXfrm>
        <a:off x="2488552" y="748617"/>
        <a:ext cx="7465656" cy="491295"/>
      </dsp:txXfrm>
    </dsp:sp>
    <dsp:sp modelId="{835EC694-A1C2-454E-81CE-08BB766E57E3}">
      <dsp:nvSpPr>
        <dsp:cNvPr id="0" name=""/>
        <dsp:cNvSpPr/>
      </dsp:nvSpPr>
      <dsp:spPr>
        <a:xfrm rot="10800000">
          <a:off x="0" y="150"/>
          <a:ext cx="2488552" cy="75583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986" tIns="120904" rIns="176986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Strengthen</a:t>
          </a:r>
        </a:p>
      </dsp:txBody>
      <dsp:txXfrm rot="-10800000">
        <a:off x="0" y="150"/>
        <a:ext cx="2488552" cy="491295"/>
      </dsp:txXfrm>
    </dsp:sp>
    <dsp:sp modelId="{27D5CECB-7154-498D-83BB-B384F09D6E6E}">
      <dsp:nvSpPr>
        <dsp:cNvPr id="0" name=""/>
        <dsp:cNvSpPr/>
      </dsp:nvSpPr>
      <dsp:spPr>
        <a:xfrm>
          <a:off x="2488552" y="150"/>
          <a:ext cx="7465656" cy="4912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439" tIns="152400" rIns="151439" bIns="1524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Strengthen the selection of surrogate endpoints</a:t>
          </a:r>
        </a:p>
      </dsp:txBody>
      <dsp:txXfrm>
        <a:off x="2488552" y="150"/>
        <a:ext cx="7465656" cy="4912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D6377-A73D-4610-A6A9-BB4CC551B14A}">
      <dsp:nvSpPr>
        <dsp:cNvPr id="0" name=""/>
        <dsp:cNvSpPr/>
      </dsp:nvSpPr>
      <dsp:spPr>
        <a:xfrm>
          <a:off x="0" y="51823"/>
          <a:ext cx="9954208" cy="1551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baseline="0"/>
            <a:t>Increasing mandatory federal rebate levels until the time of full approval</a:t>
          </a:r>
          <a:endParaRPr lang="en-US" sz="3900" kern="1200"/>
        </a:p>
      </dsp:txBody>
      <dsp:txXfrm>
        <a:off x="75734" y="127557"/>
        <a:ext cx="9802740" cy="1399952"/>
      </dsp:txXfrm>
    </dsp:sp>
    <dsp:sp modelId="{2E79E65D-DC2F-418E-805A-5858A8BED7AB}">
      <dsp:nvSpPr>
        <dsp:cNvPr id="0" name=""/>
        <dsp:cNvSpPr/>
      </dsp:nvSpPr>
      <dsp:spPr>
        <a:xfrm>
          <a:off x="0" y="1715563"/>
          <a:ext cx="9954208" cy="1551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baseline="0"/>
            <a:t>Pricing at marginal cost to incentivize completion of confirmatory trials</a:t>
          </a:r>
          <a:endParaRPr lang="en-US" sz="3900" kern="1200"/>
        </a:p>
      </dsp:txBody>
      <dsp:txXfrm>
        <a:off x="75734" y="1791297"/>
        <a:ext cx="9802740" cy="1399952"/>
      </dsp:txXfrm>
    </dsp:sp>
    <dsp:sp modelId="{6FD57727-3375-41EF-915A-FFB3CDF58CC4}">
      <dsp:nvSpPr>
        <dsp:cNvPr id="0" name=""/>
        <dsp:cNvSpPr/>
      </dsp:nvSpPr>
      <dsp:spPr>
        <a:xfrm>
          <a:off x="0" y="3379303"/>
          <a:ext cx="9954208" cy="1551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baseline="0"/>
            <a:t>Require payment to be based on outcomes-based contracts</a:t>
          </a:r>
          <a:endParaRPr lang="en-US" sz="3900" kern="1200"/>
        </a:p>
      </dsp:txBody>
      <dsp:txXfrm>
        <a:off x="75734" y="3455037"/>
        <a:ext cx="9802740" cy="13999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88767-98E5-48E7-AC4B-A3F3709EC307}">
      <dsp:nvSpPr>
        <dsp:cNvPr id="0" name=""/>
        <dsp:cNvSpPr/>
      </dsp:nvSpPr>
      <dsp:spPr>
        <a:xfrm>
          <a:off x="0" y="27433"/>
          <a:ext cx="9954208" cy="1104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Verdana" panose="020B0604030504040204" pitchFamily="34" charset="0"/>
              <a:ea typeface="Verdana" panose="020B0604030504040204" pitchFamily="34" charset="0"/>
            </a:rPr>
            <a:t>Work with Congress to draft and support appropriate legislative fixes, educate our advocates to understand the problems with AA and other FDA issues</a:t>
          </a:r>
        </a:p>
      </dsp:txBody>
      <dsp:txXfrm>
        <a:off x="53916" y="81349"/>
        <a:ext cx="9846376" cy="996648"/>
      </dsp:txXfrm>
    </dsp:sp>
    <dsp:sp modelId="{2C5D6A2B-F763-4D0D-8CEE-C53D5C31D0AA}">
      <dsp:nvSpPr>
        <dsp:cNvPr id="0" name=""/>
        <dsp:cNvSpPr/>
      </dsp:nvSpPr>
      <dsp:spPr>
        <a:xfrm>
          <a:off x="0" y="1301833"/>
          <a:ext cx="9954208" cy="1104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Verdana" panose="020B0604030504040204" pitchFamily="34" charset="0"/>
              <a:ea typeface="Verdana" panose="020B0604030504040204" pitchFamily="34" charset="0"/>
            </a:rPr>
            <a:t>Congress must consider reforms to accelerated approval to ensure that drugs are safe and effective for patients and have </a:t>
          </a:r>
          <a:r>
            <a:rPr lang="en-US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actual </a:t>
          </a:r>
          <a:r>
            <a:rPr lang="en-US" sz="1800" kern="1200" dirty="0">
              <a:latin typeface="Verdana" panose="020B0604030504040204" pitchFamily="34" charset="0"/>
              <a:ea typeface="Verdana" panose="020B0604030504040204" pitchFamily="34" charset="0"/>
            </a:rPr>
            <a:t>clinical benefit.</a:t>
          </a:r>
        </a:p>
      </dsp:txBody>
      <dsp:txXfrm>
        <a:off x="53916" y="1355749"/>
        <a:ext cx="9846376" cy="996648"/>
      </dsp:txXfrm>
    </dsp:sp>
    <dsp:sp modelId="{64DCFEB4-53CA-4811-A1B0-714032615DD7}">
      <dsp:nvSpPr>
        <dsp:cNvPr id="0" name=""/>
        <dsp:cNvSpPr/>
      </dsp:nvSpPr>
      <dsp:spPr>
        <a:xfrm>
          <a:off x="0" y="2576233"/>
          <a:ext cx="9954208" cy="1104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Verdana" panose="020B0604030504040204" pitchFamily="34" charset="0"/>
              <a:ea typeface="Verdana" panose="020B0604030504040204" pitchFamily="34" charset="0"/>
            </a:rPr>
            <a:t>The FDA should impose strict timelines for the initiation of confirmatory trials and require the use of clinically meaningful endpoints.</a:t>
          </a:r>
        </a:p>
      </dsp:txBody>
      <dsp:txXfrm>
        <a:off x="53916" y="2630149"/>
        <a:ext cx="9846376" cy="996648"/>
      </dsp:txXfrm>
    </dsp:sp>
    <dsp:sp modelId="{948168A1-01E0-492B-80EC-80720401811B}">
      <dsp:nvSpPr>
        <dsp:cNvPr id="0" name=""/>
        <dsp:cNvSpPr/>
      </dsp:nvSpPr>
      <dsp:spPr>
        <a:xfrm>
          <a:off x="0" y="3850633"/>
          <a:ext cx="9954208" cy="1104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Verdana" panose="020B0604030504040204" pitchFamily="34" charset="0"/>
              <a:ea typeface="Verdana" panose="020B0604030504040204" pitchFamily="34" charset="0"/>
            </a:rPr>
            <a:t>The FDA should have the authority to quickly withdraw accelerated approval if a confirmatory trial has not been initiated or timely completed and/or the drug fails to confirm clinical benefit.</a:t>
          </a:r>
        </a:p>
      </dsp:txBody>
      <dsp:txXfrm>
        <a:off x="53916" y="3904549"/>
        <a:ext cx="9846376" cy="996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DCAE9-835B-4803-9E32-2F21796C5B46}">
      <dsp:nvSpPr>
        <dsp:cNvPr id="0" name=""/>
        <dsp:cNvSpPr/>
      </dsp:nvSpPr>
      <dsp:spPr>
        <a:xfrm>
          <a:off x="0" y="614773"/>
          <a:ext cx="995420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Responsible for protecting the public by ensuring the safety and efficacy of new drugs and other medical interventions</a:t>
          </a:r>
          <a:endParaRPr lang="en-US" sz="3000" kern="1200"/>
        </a:p>
      </dsp:txBody>
      <dsp:txXfrm>
        <a:off x="58257" y="673030"/>
        <a:ext cx="9837694" cy="1076886"/>
      </dsp:txXfrm>
    </dsp:sp>
    <dsp:sp modelId="{9F1448D4-2AF9-4862-8C49-038A1D9208C9}">
      <dsp:nvSpPr>
        <dsp:cNvPr id="0" name=""/>
        <dsp:cNvSpPr/>
      </dsp:nvSpPr>
      <dsp:spPr>
        <a:xfrm>
          <a:off x="0" y="1894573"/>
          <a:ext cx="995420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Patients expect that are receiving a safe and effective drug when they are offered an FDA-approved drug/biologic.</a:t>
          </a:r>
        </a:p>
      </dsp:txBody>
      <dsp:txXfrm>
        <a:off x="58257" y="1952830"/>
        <a:ext cx="9837694" cy="1076886"/>
      </dsp:txXfrm>
    </dsp:sp>
    <dsp:sp modelId="{DA6A654D-34DD-4083-8257-A2FFB99E8697}">
      <dsp:nvSpPr>
        <dsp:cNvPr id="0" name=""/>
        <dsp:cNvSpPr/>
      </dsp:nvSpPr>
      <dsp:spPr>
        <a:xfrm>
          <a:off x="0" y="3174373"/>
          <a:ext cx="995420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Unfortunately, this expectation is not met in many cases.</a:t>
          </a:r>
        </a:p>
      </dsp:txBody>
      <dsp:txXfrm>
        <a:off x="58257" y="3232630"/>
        <a:ext cx="9837694" cy="10768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334E5-8273-4B75-8C8D-78D682D77EA0}">
      <dsp:nvSpPr>
        <dsp:cNvPr id="0" name=""/>
        <dsp:cNvSpPr/>
      </dsp:nvSpPr>
      <dsp:spPr>
        <a:xfrm>
          <a:off x="0" y="36073"/>
          <a:ext cx="995420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Established in 1992</a:t>
          </a:r>
        </a:p>
      </dsp:txBody>
      <dsp:txXfrm>
        <a:off x="37467" y="73540"/>
        <a:ext cx="9879274" cy="692586"/>
      </dsp:txXfrm>
    </dsp:sp>
    <dsp:sp modelId="{E3FBB0F2-C274-4A55-8D50-20F62AEB1B85}">
      <dsp:nvSpPr>
        <dsp:cNvPr id="0" name=""/>
        <dsp:cNvSpPr/>
      </dsp:nvSpPr>
      <dsp:spPr>
        <a:xfrm>
          <a:off x="0" y="895753"/>
          <a:ext cx="995420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Allows for earlier approval based on surrogate endpoints </a:t>
          </a:r>
        </a:p>
      </dsp:txBody>
      <dsp:txXfrm>
        <a:off x="37467" y="933220"/>
        <a:ext cx="9879274" cy="692586"/>
      </dsp:txXfrm>
    </dsp:sp>
    <dsp:sp modelId="{3308F42C-6029-47BC-8946-29D5835C8DC3}">
      <dsp:nvSpPr>
        <dsp:cNvPr id="0" name=""/>
        <dsp:cNvSpPr/>
      </dsp:nvSpPr>
      <dsp:spPr>
        <a:xfrm>
          <a:off x="0" y="1663273"/>
          <a:ext cx="9954208" cy="16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604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Intermediate endpoint (i.e., tumor shrinkage) “reasonably likely” to predict clinical benefit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Substitutes for a direct measure of clinical benefit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Often, surrogate endpoints fail to correlate with clinical benefit</a:t>
          </a:r>
        </a:p>
      </dsp:txBody>
      <dsp:txXfrm>
        <a:off x="0" y="1663273"/>
        <a:ext cx="9954208" cy="1656000"/>
      </dsp:txXfrm>
    </dsp:sp>
    <dsp:sp modelId="{FA77AF0F-F1AF-4DD0-B4B2-BF6E878EFF8F}">
      <dsp:nvSpPr>
        <dsp:cNvPr id="0" name=""/>
        <dsp:cNvSpPr/>
      </dsp:nvSpPr>
      <dsp:spPr>
        <a:xfrm>
          <a:off x="0" y="3319273"/>
          <a:ext cx="995420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Intended to treat serious conditions and</a:t>
          </a:r>
        </a:p>
      </dsp:txBody>
      <dsp:txXfrm>
        <a:off x="37467" y="3356740"/>
        <a:ext cx="9879274" cy="692586"/>
      </dsp:txXfrm>
    </dsp:sp>
    <dsp:sp modelId="{C82CD12E-A34A-49EF-A28E-FF147C56D983}">
      <dsp:nvSpPr>
        <dsp:cNvPr id="0" name=""/>
        <dsp:cNvSpPr/>
      </dsp:nvSpPr>
      <dsp:spPr>
        <a:xfrm>
          <a:off x="0" y="4178953"/>
          <a:ext cx="9954208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Meet an unmet medical need</a:t>
          </a:r>
        </a:p>
      </dsp:txBody>
      <dsp:txXfrm>
        <a:off x="37467" y="4216420"/>
        <a:ext cx="9879274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334E5-8273-4B75-8C8D-78D682D77EA0}">
      <dsp:nvSpPr>
        <dsp:cNvPr id="0" name=""/>
        <dsp:cNvSpPr/>
      </dsp:nvSpPr>
      <dsp:spPr>
        <a:xfrm>
          <a:off x="0" y="239473"/>
          <a:ext cx="9954208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First established to address need during HIV/AIDS crisis</a:t>
          </a:r>
        </a:p>
      </dsp:txBody>
      <dsp:txXfrm>
        <a:off x="69908" y="309381"/>
        <a:ext cx="9814392" cy="1292264"/>
      </dsp:txXfrm>
    </dsp:sp>
    <dsp:sp modelId="{E3FBB0F2-C274-4A55-8D50-20F62AEB1B85}">
      <dsp:nvSpPr>
        <dsp:cNvPr id="0" name=""/>
        <dsp:cNvSpPr/>
      </dsp:nvSpPr>
      <dsp:spPr>
        <a:xfrm>
          <a:off x="0" y="1775233"/>
          <a:ext cx="9954208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Oncology drugs now have largest share of AA</a:t>
          </a:r>
        </a:p>
      </dsp:txBody>
      <dsp:txXfrm>
        <a:off x="69908" y="1845141"/>
        <a:ext cx="9814392" cy="1292264"/>
      </dsp:txXfrm>
    </dsp:sp>
    <dsp:sp modelId="{908C6EEC-F74E-4E83-8EE2-237E97B3022E}">
      <dsp:nvSpPr>
        <dsp:cNvPr id="0" name=""/>
        <dsp:cNvSpPr/>
      </dsp:nvSpPr>
      <dsp:spPr>
        <a:xfrm>
          <a:off x="0" y="3187794"/>
          <a:ext cx="9954208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Serious erosion of trust in program due to lack of transparency and failure to confirm clinical benefit</a:t>
          </a:r>
          <a:endParaRPr lang="en-US" sz="3600" kern="1200" dirty="0"/>
        </a:p>
      </dsp:txBody>
      <dsp:txXfrm>
        <a:off x="69908" y="3257702"/>
        <a:ext cx="9814392" cy="12922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AE6ED-B089-4244-8623-41FCF278784C}">
      <dsp:nvSpPr>
        <dsp:cNvPr id="0" name=""/>
        <dsp:cNvSpPr/>
      </dsp:nvSpPr>
      <dsp:spPr>
        <a:xfrm>
          <a:off x="0" y="3040"/>
          <a:ext cx="9954208" cy="1421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A78F1-5744-4AF6-803B-13F22120D6CA}">
      <dsp:nvSpPr>
        <dsp:cNvPr id="0" name=""/>
        <dsp:cNvSpPr/>
      </dsp:nvSpPr>
      <dsp:spPr>
        <a:xfrm>
          <a:off x="430108" y="322956"/>
          <a:ext cx="782016" cy="7820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83EF8-B181-4947-9548-58205208225E}">
      <dsp:nvSpPr>
        <dsp:cNvPr id="0" name=""/>
        <dsp:cNvSpPr/>
      </dsp:nvSpPr>
      <dsp:spPr>
        <a:xfrm>
          <a:off x="1642233" y="3040"/>
          <a:ext cx="8310368" cy="1421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79" tIns="150479" rIns="150479" bIns="150479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Current law grants FDA the authority to require drug sponsors to conduct confirmatory trials after accelerated approval to verify that the drug or biologic provides the predicted clinical benefit.</a:t>
          </a:r>
        </a:p>
      </dsp:txBody>
      <dsp:txXfrm>
        <a:off x="1642233" y="3040"/>
        <a:ext cx="8310368" cy="1421847"/>
      </dsp:txXfrm>
    </dsp:sp>
    <dsp:sp modelId="{524046A4-67AD-4CCE-821C-B0A2179092FC}">
      <dsp:nvSpPr>
        <dsp:cNvPr id="0" name=""/>
        <dsp:cNvSpPr/>
      </dsp:nvSpPr>
      <dsp:spPr>
        <a:xfrm>
          <a:off x="0" y="1780349"/>
          <a:ext cx="9954208" cy="1421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0FDBA8-ACAE-414C-BBB2-4E6DAD4AF7BC}">
      <dsp:nvSpPr>
        <dsp:cNvPr id="0" name=""/>
        <dsp:cNvSpPr/>
      </dsp:nvSpPr>
      <dsp:spPr>
        <a:xfrm>
          <a:off x="430108" y="2100265"/>
          <a:ext cx="782016" cy="7820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0395B-9FA8-40D7-97EF-E0CC0A7E5C73}">
      <dsp:nvSpPr>
        <dsp:cNvPr id="0" name=""/>
        <dsp:cNvSpPr/>
      </dsp:nvSpPr>
      <dsp:spPr>
        <a:xfrm>
          <a:off x="1642233" y="1780349"/>
          <a:ext cx="8310368" cy="1421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79" tIns="150479" rIns="150479" bIns="150479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Upon completion of the confirmatory trial, if they demonstrate true benefit, the accelerated approval is converted to regular approval.</a:t>
          </a:r>
        </a:p>
      </dsp:txBody>
      <dsp:txXfrm>
        <a:off x="1642233" y="1780349"/>
        <a:ext cx="8310368" cy="1421847"/>
      </dsp:txXfrm>
    </dsp:sp>
    <dsp:sp modelId="{3704CD6A-7570-487E-B16A-9EEF81429687}">
      <dsp:nvSpPr>
        <dsp:cNvPr id="0" name=""/>
        <dsp:cNvSpPr/>
      </dsp:nvSpPr>
      <dsp:spPr>
        <a:xfrm>
          <a:off x="0" y="3557659"/>
          <a:ext cx="9954208" cy="14218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4CAE5-262F-4AA9-B6F1-FE11A3CA1567}">
      <dsp:nvSpPr>
        <dsp:cNvPr id="0" name=""/>
        <dsp:cNvSpPr/>
      </dsp:nvSpPr>
      <dsp:spPr>
        <a:xfrm>
          <a:off x="430108" y="3877574"/>
          <a:ext cx="782016" cy="7820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79BC8-2634-48EE-82E0-23EC25867A1A}">
      <dsp:nvSpPr>
        <dsp:cNvPr id="0" name=""/>
        <dsp:cNvSpPr/>
      </dsp:nvSpPr>
      <dsp:spPr>
        <a:xfrm>
          <a:off x="1642233" y="3557659"/>
          <a:ext cx="4479393" cy="1421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79" tIns="150479" rIns="150479" bIns="150479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FDA can withdraw approval if:</a:t>
          </a:r>
        </a:p>
      </dsp:txBody>
      <dsp:txXfrm>
        <a:off x="1642233" y="3557659"/>
        <a:ext cx="4479393" cy="1421847"/>
      </dsp:txXfrm>
    </dsp:sp>
    <dsp:sp modelId="{CC34B3CF-D865-41B9-96C6-63A917F7B1D9}">
      <dsp:nvSpPr>
        <dsp:cNvPr id="0" name=""/>
        <dsp:cNvSpPr/>
      </dsp:nvSpPr>
      <dsp:spPr>
        <a:xfrm>
          <a:off x="6121627" y="3557659"/>
          <a:ext cx="3830975" cy="1421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79" tIns="150479" rIns="150479" bIns="15047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Sponsor fails to conduct confirmatory trial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trials fail to verify the predicted benefit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trials demonstrate that the product is not safe or effective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Sponsor disseminates false or misleading promotional material</a:t>
          </a:r>
        </a:p>
      </dsp:txBody>
      <dsp:txXfrm>
        <a:off x="6121627" y="3557659"/>
        <a:ext cx="3830975" cy="14218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B94F7-2D23-4002-BAD8-C614E22D0DF2}">
      <dsp:nvSpPr>
        <dsp:cNvPr id="0" name=""/>
        <dsp:cNvSpPr/>
      </dsp:nvSpPr>
      <dsp:spPr>
        <a:xfrm>
          <a:off x="0" y="0"/>
          <a:ext cx="8461076" cy="1494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Removing drugs approved via accelerated approval has proven to be cumbersome and can take months or even years.</a:t>
          </a:r>
        </a:p>
      </dsp:txBody>
      <dsp:txXfrm>
        <a:off x="43780" y="43780"/>
        <a:ext cx="6848110" cy="1407204"/>
      </dsp:txXfrm>
    </dsp:sp>
    <dsp:sp modelId="{46626889-FCE8-4656-967C-6BABA59A00F0}">
      <dsp:nvSpPr>
        <dsp:cNvPr id="0" name=""/>
        <dsp:cNvSpPr/>
      </dsp:nvSpPr>
      <dsp:spPr>
        <a:xfrm>
          <a:off x="746565" y="1743891"/>
          <a:ext cx="8461076" cy="1494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Creates a drug approval system that allows drugs to come to market and stay on the market without evidence of clinical benefit.</a:t>
          </a:r>
          <a:endParaRPr lang="en-US" sz="2800" kern="1200"/>
        </a:p>
      </dsp:txBody>
      <dsp:txXfrm>
        <a:off x="790345" y="1787671"/>
        <a:ext cx="6655354" cy="1407204"/>
      </dsp:txXfrm>
    </dsp:sp>
    <dsp:sp modelId="{97D28D12-DBE9-403F-9874-73B161565DE7}">
      <dsp:nvSpPr>
        <dsp:cNvPr id="0" name=""/>
        <dsp:cNvSpPr/>
      </dsp:nvSpPr>
      <dsp:spPr>
        <a:xfrm>
          <a:off x="1493131" y="3487782"/>
          <a:ext cx="8461076" cy="1494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These drugs all carry toxicities, and many have an extraordinary financial cost.</a:t>
          </a:r>
        </a:p>
      </dsp:txBody>
      <dsp:txXfrm>
        <a:off x="1536911" y="3531562"/>
        <a:ext cx="6655354" cy="1407204"/>
      </dsp:txXfrm>
    </dsp:sp>
    <dsp:sp modelId="{E2136BB7-35A1-4F0A-A996-9482CA537165}">
      <dsp:nvSpPr>
        <dsp:cNvPr id="0" name=""/>
        <dsp:cNvSpPr/>
      </dsp:nvSpPr>
      <dsp:spPr>
        <a:xfrm>
          <a:off x="7489480" y="1133529"/>
          <a:ext cx="971596" cy="971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708089" y="1133529"/>
        <a:ext cx="534378" cy="731126"/>
      </dsp:txXfrm>
    </dsp:sp>
    <dsp:sp modelId="{4F251505-8B20-4146-9F57-9BC34478398B}">
      <dsp:nvSpPr>
        <dsp:cNvPr id="0" name=""/>
        <dsp:cNvSpPr/>
      </dsp:nvSpPr>
      <dsp:spPr>
        <a:xfrm>
          <a:off x="8236045" y="2867455"/>
          <a:ext cx="971596" cy="9715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454654" y="2867455"/>
        <a:ext cx="534378" cy="7311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3EFB8-6C7F-4285-9E9D-719061731DBB}">
      <dsp:nvSpPr>
        <dsp:cNvPr id="0" name=""/>
        <dsp:cNvSpPr/>
      </dsp:nvSpPr>
      <dsp:spPr>
        <a:xfrm>
          <a:off x="0" y="54171"/>
          <a:ext cx="9954208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2022 Omnibus spending bill passed modest AA reforms:</a:t>
          </a:r>
          <a:endParaRPr lang="en-US" sz="2500" kern="1200"/>
        </a:p>
      </dsp:txBody>
      <dsp:txXfrm>
        <a:off x="48481" y="102652"/>
        <a:ext cx="9857246" cy="896166"/>
      </dsp:txXfrm>
    </dsp:sp>
    <dsp:sp modelId="{6DFC24B0-5CC5-40E9-AE82-861C107F2451}">
      <dsp:nvSpPr>
        <dsp:cNvPr id="0" name=""/>
        <dsp:cNvSpPr/>
      </dsp:nvSpPr>
      <dsp:spPr>
        <a:xfrm>
          <a:off x="0" y="1119300"/>
          <a:ext cx="9954208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Allows (but does not mandate) post-approval studies to be underway or completed within a defined timeline prior to approval being granted.</a:t>
          </a:r>
        </a:p>
      </dsp:txBody>
      <dsp:txXfrm>
        <a:off x="48481" y="1167781"/>
        <a:ext cx="9857246" cy="896166"/>
      </dsp:txXfrm>
    </dsp:sp>
    <dsp:sp modelId="{10F0CE26-E2AF-474A-8D13-AEE3A6B2B98C}">
      <dsp:nvSpPr>
        <dsp:cNvPr id="0" name=""/>
        <dsp:cNvSpPr/>
      </dsp:nvSpPr>
      <dsp:spPr>
        <a:xfrm>
          <a:off x="0" y="2184429"/>
          <a:ext cx="9954208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Increases post-approval reporting from annually to every six months.</a:t>
          </a:r>
        </a:p>
      </dsp:txBody>
      <dsp:txXfrm>
        <a:off x="48481" y="2232910"/>
        <a:ext cx="9857246" cy="896166"/>
      </dsp:txXfrm>
    </dsp:sp>
    <dsp:sp modelId="{AAE67981-F93C-4C93-A776-B51E0D1C030E}">
      <dsp:nvSpPr>
        <dsp:cNvPr id="0" name=""/>
        <dsp:cNvSpPr/>
      </dsp:nvSpPr>
      <dsp:spPr>
        <a:xfrm>
          <a:off x="0" y="3249558"/>
          <a:ext cx="9954208" cy="993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Creates an Accelerated Approval Council at FDA</a:t>
          </a:r>
        </a:p>
      </dsp:txBody>
      <dsp:txXfrm>
        <a:off x="48481" y="3298039"/>
        <a:ext cx="9857246" cy="896166"/>
      </dsp:txXfrm>
    </dsp:sp>
    <dsp:sp modelId="{AC273EED-7FD0-4EA7-B98C-83DB4425A341}">
      <dsp:nvSpPr>
        <dsp:cNvPr id="0" name=""/>
        <dsp:cNvSpPr/>
      </dsp:nvSpPr>
      <dsp:spPr>
        <a:xfrm>
          <a:off x="0" y="4242687"/>
          <a:ext cx="9954208" cy="68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6046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Tasked with ensuring consistent and appropriate use of AA across the FDA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Council must publish annual report</a:t>
          </a:r>
        </a:p>
      </dsp:txBody>
      <dsp:txXfrm>
        <a:off x="0" y="4242687"/>
        <a:ext cx="9954208" cy="6856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38843-FA4A-40EC-97A0-8917758A92C3}">
      <dsp:nvSpPr>
        <dsp:cNvPr id="0" name=""/>
        <dsp:cNvSpPr/>
      </dsp:nvSpPr>
      <dsp:spPr>
        <a:xfrm>
          <a:off x="0" y="608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D5AA1-6ACD-4875-83D7-CDC626505D5A}">
      <dsp:nvSpPr>
        <dsp:cNvPr id="0" name=""/>
        <dsp:cNvSpPr/>
      </dsp:nvSpPr>
      <dsp:spPr>
        <a:xfrm>
          <a:off x="0" y="608"/>
          <a:ext cx="9954208" cy="996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2022 FDA User Fee Reauthorization</a:t>
          </a:r>
          <a:endParaRPr lang="en-US" sz="2800" kern="1200"/>
        </a:p>
      </dsp:txBody>
      <dsp:txXfrm>
        <a:off x="0" y="608"/>
        <a:ext cx="9954208" cy="996266"/>
      </dsp:txXfrm>
    </dsp:sp>
    <dsp:sp modelId="{2C7A9E90-D174-44E0-8AC8-AB6C3D8DB52B}">
      <dsp:nvSpPr>
        <dsp:cNvPr id="0" name=""/>
        <dsp:cNvSpPr/>
      </dsp:nvSpPr>
      <dsp:spPr>
        <a:xfrm>
          <a:off x="0" y="996874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D25BF-CF1E-430E-8EE7-C2DD8EF7FD6C}">
      <dsp:nvSpPr>
        <dsp:cNvPr id="0" name=""/>
        <dsp:cNvSpPr/>
      </dsp:nvSpPr>
      <dsp:spPr>
        <a:xfrm>
          <a:off x="0" y="996874"/>
          <a:ext cx="9954208" cy="996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Post-approval studies must be agreed to by the time of accelerated approval.</a:t>
          </a:r>
        </a:p>
      </dsp:txBody>
      <dsp:txXfrm>
        <a:off x="0" y="996874"/>
        <a:ext cx="9954208" cy="996266"/>
      </dsp:txXfrm>
    </dsp:sp>
    <dsp:sp modelId="{D802A50B-C44E-4B27-A142-7DDC174AE021}">
      <dsp:nvSpPr>
        <dsp:cNvPr id="0" name=""/>
        <dsp:cNvSpPr/>
      </dsp:nvSpPr>
      <dsp:spPr>
        <a:xfrm>
          <a:off x="0" y="1993140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EC199-5636-469E-9BC1-B250AACB234A}">
      <dsp:nvSpPr>
        <dsp:cNvPr id="0" name=""/>
        <dsp:cNvSpPr/>
      </dsp:nvSpPr>
      <dsp:spPr>
        <a:xfrm>
          <a:off x="0" y="1993140"/>
          <a:ext cx="9954208" cy="996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FDA may require post-approval studies of such drugs to be underway prior to approval. </a:t>
          </a:r>
        </a:p>
      </dsp:txBody>
      <dsp:txXfrm>
        <a:off x="0" y="1993140"/>
        <a:ext cx="9954208" cy="996266"/>
      </dsp:txXfrm>
    </dsp:sp>
    <dsp:sp modelId="{CCB73259-34CE-4B84-B3CE-123728EF9F11}">
      <dsp:nvSpPr>
        <dsp:cNvPr id="0" name=""/>
        <dsp:cNvSpPr/>
      </dsp:nvSpPr>
      <dsp:spPr>
        <a:xfrm>
          <a:off x="0" y="2989406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D9A16-665C-4710-A7E0-D87950466877}">
      <dsp:nvSpPr>
        <dsp:cNvPr id="0" name=""/>
        <dsp:cNvSpPr/>
      </dsp:nvSpPr>
      <dsp:spPr>
        <a:xfrm>
          <a:off x="0" y="2989406"/>
          <a:ext cx="9954208" cy="996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Amend the procedures by which FDA can withdraw an accelerated approval.</a:t>
          </a:r>
        </a:p>
      </dsp:txBody>
      <dsp:txXfrm>
        <a:off x="0" y="2989406"/>
        <a:ext cx="9954208" cy="996266"/>
      </dsp:txXfrm>
    </dsp:sp>
    <dsp:sp modelId="{49A24960-1065-4799-88E1-DD151AA9017F}">
      <dsp:nvSpPr>
        <dsp:cNvPr id="0" name=""/>
        <dsp:cNvSpPr/>
      </dsp:nvSpPr>
      <dsp:spPr>
        <a:xfrm>
          <a:off x="0" y="3985672"/>
          <a:ext cx="99542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CE214-E7C5-4F18-BFD7-1DCA65301788}">
      <dsp:nvSpPr>
        <dsp:cNvPr id="0" name=""/>
        <dsp:cNvSpPr/>
      </dsp:nvSpPr>
      <dsp:spPr>
        <a:xfrm>
          <a:off x="0" y="3985672"/>
          <a:ext cx="9954208" cy="996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None of these reforms were passed as part of the FDA User Fee Reauthorization legislation</a:t>
          </a:r>
          <a:endParaRPr lang="en-US" sz="2800" kern="1200"/>
        </a:p>
      </dsp:txBody>
      <dsp:txXfrm>
        <a:off x="0" y="3985672"/>
        <a:ext cx="9954208" cy="9962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6C96C-9248-4DBB-8FED-CFC708009A98}">
      <dsp:nvSpPr>
        <dsp:cNvPr id="0" name=""/>
        <dsp:cNvSpPr/>
      </dsp:nvSpPr>
      <dsp:spPr>
        <a:xfrm>
          <a:off x="0" y="142273"/>
          <a:ext cx="9954208" cy="1642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baseline="0" dirty="0"/>
            <a:t>Accelerated Approval Integrity Act (Pallone) 117</a:t>
          </a:r>
          <a:r>
            <a:rPr lang="en-US" sz="3600" b="1" kern="1200" baseline="30000" dirty="0"/>
            <a:t>th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baseline="30000" dirty="0"/>
            <a:t>No Senate companion legislation, no cosponsors</a:t>
          </a:r>
          <a:endParaRPr lang="en-US" sz="3600" kern="1200" dirty="0"/>
        </a:p>
      </dsp:txBody>
      <dsp:txXfrm>
        <a:off x="80189" y="222462"/>
        <a:ext cx="9793830" cy="1482301"/>
      </dsp:txXfrm>
    </dsp:sp>
    <dsp:sp modelId="{F112BE34-7661-4F04-A054-12E946083B67}">
      <dsp:nvSpPr>
        <dsp:cNvPr id="0" name=""/>
        <dsp:cNvSpPr/>
      </dsp:nvSpPr>
      <dsp:spPr>
        <a:xfrm>
          <a:off x="0" y="1784953"/>
          <a:ext cx="9954208" cy="3055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6046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baseline="0"/>
            <a:t>Codifies FDA authority to require sponsors complete confirmatory trials on drugs that receive AA.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baseline="0"/>
            <a:t>Require sponsors to enter into an agreement with the FDA on how the confirmatory trials be conducted, including enrollment targets, study protocols, and target study end date.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baseline="0"/>
            <a:t>Sets a five-year limit on how long a drug can stay on the market without confirmation of clinical benefit.</a:t>
          </a:r>
          <a:endParaRPr lang="en-US" sz="2800" kern="1200"/>
        </a:p>
      </dsp:txBody>
      <dsp:txXfrm>
        <a:off x="0" y="1784953"/>
        <a:ext cx="9954208" cy="3055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8A18C-BEC7-44F4-A93C-3F13F78625B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F1487-EF90-48D4-84B8-013178AAA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79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9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3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49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B108143-FAD0-594D-A20E-78BDA2356556}"/>
              </a:ext>
            </a:extLst>
          </p:cNvPr>
          <p:cNvSpPr/>
          <p:nvPr userDrawn="1"/>
        </p:nvSpPr>
        <p:spPr>
          <a:xfrm>
            <a:off x="0" y="2852530"/>
            <a:ext cx="12192000" cy="4005470"/>
          </a:xfrm>
          <a:prstGeom prst="rect">
            <a:avLst/>
          </a:prstGeom>
          <a:solidFill>
            <a:srgbClr val="982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701540" y="3940865"/>
            <a:ext cx="6788919" cy="9144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>
              <a:defRPr sz="4000">
                <a:latin typeface="Gotham-Book" pitchFamily="50" charset="0"/>
                <a:cs typeface="Gotham-Book" pitchFamily="50" charset="0"/>
              </a:defRPr>
            </a:lvl2pPr>
            <a:lvl3pPr>
              <a:defRPr sz="4000">
                <a:latin typeface="Gotham-Book" pitchFamily="50" charset="0"/>
                <a:cs typeface="Gotham-Book" pitchFamily="50" charset="0"/>
              </a:defRPr>
            </a:lvl3pPr>
            <a:lvl4pPr>
              <a:defRPr sz="4000">
                <a:latin typeface="Gotham-Book" pitchFamily="50" charset="0"/>
                <a:cs typeface="Gotham-Book" pitchFamily="50" charset="0"/>
              </a:defRPr>
            </a:lvl4pPr>
            <a:lvl5pPr>
              <a:defRPr sz="4000">
                <a:latin typeface="Gotham-Book" pitchFamily="50" charset="0"/>
                <a:cs typeface="Gotham-Book" pitchFamily="50" charset="0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" name="Picture 3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3347F7BF-0894-4A4D-80DD-F47EA6FA3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9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48242" y="681749"/>
            <a:ext cx="4095516" cy="154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34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>
              <a:defRPr baseline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2pPr>
            <a:lvl3pPr>
              <a:defRPr baseline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3pPr>
            <a:lvl4pPr>
              <a:defRPr baseline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4pPr>
            <a:lvl5pPr>
              <a:defRPr baseline="0"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108143-FAD0-594D-A20E-78BDA2356556}"/>
              </a:ext>
            </a:extLst>
          </p:cNvPr>
          <p:cNvSpPr/>
          <p:nvPr userDrawn="1"/>
        </p:nvSpPr>
        <p:spPr>
          <a:xfrm>
            <a:off x="3405725" y="542201"/>
            <a:ext cx="8786275" cy="851171"/>
          </a:xfrm>
          <a:prstGeom prst="rect">
            <a:avLst/>
          </a:prstGeom>
          <a:solidFill>
            <a:srgbClr val="982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581400" y="625916"/>
            <a:ext cx="7681687" cy="68373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9" name="Picture 8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9E5F85AD-2F1E-4DF1-B65A-37BAE41A8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8913" y="542201"/>
            <a:ext cx="2306656" cy="86748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4C9739-6E3F-DAED-05B3-650E5105F417}"/>
              </a:ext>
            </a:extLst>
          </p:cNvPr>
          <p:cNvSpPr/>
          <p:nvPr userDrawn="1"/>
        </p:nvSpPr>
        <p:spPr>
          <a:xfrm>
            <a:off x="0" y="542200"/>
            <a:ext cx="758757" cy="851171"/>
          </a:xfrm>
          <a:prstGeom prst="rect">
            <a:avLst/>
          </a:prstGeom>
          <a:solidFill>
            <a:srgbClr val="9821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6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9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6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2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4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1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A9774-61F0-CC41-A2BA-7700AC59365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0A2E2-3978-F44F-83D2-5E030692A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4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microsoft.com/office/2018/10/relationships/comments" Target="../comments/modernComment_1DD_7598AA0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3600" dirty="0"/>
          </a:p>
          <a:p>
            <a:r>
              <a:rPr lang="en-US" sz="3600" dirty="0"/>
              <a:t>FDA Reform</a:t>
            </a:r>
          </a:p>
          <a:p>
            <a:r>
              <a:rPr lang="en-US" sz="3600" dirty="0"/>
              <a:t>Deep Dive for</a:t>
            </a:r>
          </a:p>
          <a:p>
            <a:r>
              <a:rPr lang="en-US" sz="3600" dirty="0"/>
              <a:t>Team Leaders</a:t>
            </a:r>
          </a:p>
        </p:txBody>
      </p:sp>
    </p:spTree>
    <p:extLst>
      <p:ext uri="{BB962C8B-B14F-4D97-AF65-F5344CB8AC3E}">
        <p14:creationId xmlns:p14="http://schemas.microsoft.com/office/powerpoint/2010/main" val="79022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FDA Draft Guidance-Improving Oncology Clinical Trial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53255-F233-61B8-04E1-935457B5A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" y="1679510"/>
            <a:ext cx="10803294" cy="4982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Draft Guidance on the design of clinical trials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Design, conduct, and analysis of data through two kinds of clinical trial design</a:t>
            </a:r>
          </a:p>
          <a:p>
            <a:pPr marL="457200" lvl="1" indent="0">
              <a:buNone/>
            </a:pPr>
            <a:r>
              <a:rPr lang="en-US" sz="1600" dirty="0"/>
              <a:t>Two separate controlled trials</a:t>
            </a:r>
          </a:p>
          <a:p>
            <a:pPr marL="457200" lvl="1" indent="0">
              <a:buNone/>
            </a:pPr>
            <a:r>
              <a:rPr lang="en-US" sz="1600" dirty="0"/>
              <a:t>One trial for both AA and to confirm clinical benefit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NBCC preparing comments to the Draft Guidance.</a:t>
            </a:r>
          </a:p>
        </p:txBody>
      </p:sp>
    </p:spTree>
    <p:extLst>
      <p:ext uri="{BB962C8B-B14F-4D97-AF65-F5344CB8AC3E}">
        <p14:creationId xmlns:p14="http://schemas.microsoft.com/office/powerpoint/2010/main" val="212802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Legislative Efforts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FB58E620-1A65-0A44-FF97-52A3AE542C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136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Legislative Efforts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53B84701-D50C-7AD3-87BF-04A69CA54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171419"/>
              </p:ext>
            </p:extLst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2634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ICER Recommendations: FDA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3FC8B6CF-F956-0ADA-802F-EF735F37C4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293926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ICER Recommendations: Payer/Industry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5E6FACB-8E67-0FDD-F24B-5F54D64385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527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Can We Do?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AC31203A-B4A8-4BAB-CADF-CEB668993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05544"/>
              </p:ext>
            </p:extLst>
          </p:nvPr>
        </p:nvGraphicFramePr>
        <p:xfrm>
          <a:off x="849177" y="156410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44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Summit Sessions--FDA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53255-F233-61B8-04E1-935457B5A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592" y="1679510"/>
            <a:ext cx="9954208" cy="49825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/>
              <a:t>Sunday, May 7  2:15-3:15 PM  Workshop</a:t>
            </a:r>
          </a:p>
          <a:p>
            <a:pPr marL="0" indent="0">
              <a:buNone/>
            </a:pPr>
            <a:r>
              <a:rPr lang="en-US" sz="2000" u="sng" dirty="0"/>
              <a:t>History of the FDA and the Birth of Accelerated Approval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dirty="0"/>
              <a:t>Speaker: Lewis Grossman, JD, Professor, Washington College of Law, American University</a:t>
            </a:r>
          </a:p>
          <a:p>
            <a:pPr marL="0" indent="0">
              <a:buNone/>
            </a:pPr>
            <a:r>
              <a:rPr lang="en-US" sz="2000" dirty="0"/>
              <a:t>Moderator: Christine Norton, NBCC Board of Directors, Minnesota Breast Cancer Coalition</a:t>
            </a:r>
          </a:p>
          <a:p>
            <a:pPr marL="0" indent="0">
              <a:buNone/>
            </a:pPr>
            <a:r>
              <a:rPr lang="en-US" sz="2000" b="1" dirty="0"/>
              <a:t>Sunday, May 7  3:00PM - 5:15 PM – Plenary Session</a:t>
            </a:r>
          </a:p>
          <a:p>
            <a:pPr marL="0" marR="0" indent="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u="sng" dirty="0">
                <a:effectLst/>
                <a:cs typeface="Arial" panose="020B0604020202020204" pitchFamily="34" charset="0"/>
              </a:rPr>
              <a:t>How Do We Know What Works? What Should We Pay For It?</a:t>
            </a:r>
          </a:p>
          <a:p>
            <a:pPr marL="342900" marR="0" lvl="0" indent="-34290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cs typeface="Arial" panose="020B0604020202020204" pitchFamily="34" charset="0"/>
              </a:rPr>
              <a:t>Speakers: 	</a:t>
            </a:r>
          </a:p>
          <a:p>
            <a:pPr marL="742950" marR="0" lvl="1" indent="-28575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cs typeface="Arial" panose="020B0604020202020204" pitchFamily="34" charset="0"/>
              </a:rPr>
              <a:t>Anna Kaltenboeck, MA, MBA, Principal, ATI Advisory</a:t>
            </a:r>
          </a:p>
          <a:p>
            <a:pPr marL="742950" marR="0" lvl="1" indent="-28575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cs typeface="Arial" panose="020B0604020202020204" pitchFamily="34" charset="0"/>
              </a:rPr>
              <a:t>Lewis Grossman, JD, PhD, Professor, Washington College of Law, American University </a:t>
            </a:r>
          </a:p>
          <a:p>
            <a:pPr marL="742950" marR="0" lvl="1" indent="-28575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cs typeface="Arial" panose="020B0604020202020204" pitchFamily="34" charset="0"/>
              </a:rPr>
              <a:t>Reshma Ramachandran MD, MPP, MHS, Assistant Professor of Medicine, Collaboration for Regulatory Rigor, Integrity, and Transparency, Yale University</a:t>
            </a:r>
          </a:p>
          <a:p>
            <a:pPr marL="742950" marR="0" lvl="1" indent="-285750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Beth Emery, JD, NBCC Board of Trustees; NBCC Board of Directors Alternate, Alamo Breast Cancer Foundation </a:t>
            </a:r>
            <a:endParaRPr lang="en-US" sz="2000" dirty="0">
              <a:effectLst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08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to Care is the Foundation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AC31203A-B4A8-4BAB-CADF-CEB668993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749637"/>
              </p:ext>
            </p:extLst>
          </p:nvPr>
        </p:nvGraphicFramePr>
        <p:xfrm>
          <a:off x="849177" y="156410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4907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FDA: The Problem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4C64F94C-F543-A7A4-4B16-2A737CAAF44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08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Accelerated Approval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AB5DAA-A26E-3E39-80E5-1844BAF796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638990"/>
              </p:ext>
            </p:extLst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606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Accelerated Approval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AB5DAA-A26E-3E39-80E5-1844BAF796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121082"/>
              </p:ext>
            </p:extLst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39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AA: Confirmatory Trials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F575CC7-441A-F4A8-E9CB-C96F8060FA5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521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AA: The Problem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E41C9A99-A577-D27B-391A-400638A9FE6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2625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6D2C9A-6C38-A796-96C6-84081E4FA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842461"/>
          </a:xfrm>
        </p:spPr>
        <p:txBody>
          <a:bodyPr>
            <a:normAutofit/>
          </a:bodyPr>
          <a:lstStyle/>
          <a:p>
            <a:r>
              <a:rPr lang="en-US" sz="2400" b="1" dirty="0"/>
              <a:t>Avastin (bevacizumab) </a:t>
            </a:r>
          </a:p>
          <a:p>
            <a:pPr lvl="1"/>
            <a:r>
              <a:rPr lang="en-US" sz="2000" dirty="0"/>
              <a:t>Feb. 2008 – Accelerated Approval for </a:t>
            </a:r>
            <a:r>
              <a:rPr lang="en-US" sz="2000" dirty="0" err="1"/>
              <a:t>mBC</a:t>
            </a:r>
            <a:endParaRPr lang="en-US" sz="2000" dirty="0"/>
          </a:p>
          <a:p>
            <a:pPr lvl="1"/>
            <a:r>
              <a:rPr lang="en-US" sz="2000" dirty="0"/>
              <a:t>Results of 2 confirmatory trials released </a:t>
            </a:r>
            <a:br>
              <a:rPr lang="en-US" sz="2000" dirty="0"/>
            </a:br>
            <a:r>
              <a:rPr lang="en-US" sz="2000" dirty="0"/>
              <a:t>in 2010.</a:t>
            </a:r>
          </a:p>
          <a:p>
            <a:pPr lvl="1"/>
            <a:r>
              <a:rPr lang="en-US" sz="2000" dirty="0"/>
              <a:t>Jul. 2010 – ODAC voted 12-1 to revoke the </a:t>
            </a:r>
            <a:br>
              <a:rPr lang="en-US" sz="2000" dirty="0"/>
            </a:br>
            <a:r>
              <a:rPr lang="en-US" sz="2000" dirty="0"/>
              <a:t>accelerated approval.</a:t>
            </a:r>
          </a:p>
          <a:p>
            <a:pPr lvl="1"/>
            <a:r>
              <a:rPr lang="en-US" sz="2000" dirty="0"/>
              <a:t>Dec. 2010 – FDA initiated the process to withdraw.</a:t>
            </a:r>
          </a:p>
          <a:p>
            <a:pPr lvl="1"/>
            <a:r>
              <a:rPr lang="en-US" sz="2000" dirty="0"/>
              <a:t>Jan. 2011 – The drug sponsor requested a hearing.</a:t>
            </a:r>
          </a:p>
          <a:p>
            <a:pPr lvl="1"/>
            <a:r>
              <a:rPr lang="en-US" sz="2000" dirty="0"/>
              <a:t>Jun. 2011 – ODAC hearing</a:t>
            </a:r>
          </a:p>
          <a:p>
            <a:pPr lvl="1"/>
            <a:r>
              <a:rPr lang="en-US" sz="2000" dirty="0"/>
              <a:t>Nov. 2011 – Avastin withdrawn for metastatic breast cancer</a:t>
            </a:r>
          </a:p>
          <a:p>
            <a:pPr lvl="1"/>
            <a:endParaRPr lang="en-US" sz="2000" dirty="0"/>
          </a:p>
          <a:p>
            <a:r>
              <a:rPr lang="en-US" sz="2400" dirty="0"/>
              <a:t>Others: </a:t>
            </a:r>
            <a:r>
              <a:rPr lang="en-US" sz="2400" b="1" dirty="0"/>
              <a:t>Atezolizumab</a:t>
            </a:r>
            <a:r>
              <a:rPr lang="en-US" sz="2400" dirty="0"/>
              <a:t> for TNBC – AA in March 2019; Voluntarily withdrawn in 2021. Note: ODAC had voted to keep it on the market.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52699-3B77-659B-D4C7-C67D18A913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81FF3C-3EA7-CB7D-8A21-577F724EBC6D}"/>
              </a:ext>
            </a:extLst>
          </p:cNvPr>
          <p:cNvSpPr txBox="1"/>
          <p:nvPr/>
        </p:nvSpPr>
        <p:spPr>
          <a:xfrm>
            <a:off x="7675462" y="1546728"/>
            <a:ext cx="4012808" cy="193899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Bevacizumab is a drug with substantial toxicity. The US FDA requires that Avastin display a Black Box Warning in the drug’s professional product leaflet.</a:t>
            </a:r>
          </a:p>
        </p:txBody>
      </p:sp>
    </p:spTree>
    <p:extLst>
      <p:ext uri="{BB962C8B-B14F-4D97-AF65-F5344CB8AC3E}">
        <p14:creationId xmlns:p14="http://schemas.microsoft.com/office/powerpoint/2010/main" val="160694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CEE32-343B-C8BB-5E1E-4C6F568255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Modest AA Reforms Made Last Year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A09E4207-48C4-3F04-F60C-E6AF6C895E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592" y="1679510"/>
          <a:ext cx="9954208" cy="4982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8759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BCC Palet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73F5B"/>
      </a:accent1>
      <a:accent2>
        <a:srgbClr val="006666"/>
      </a:accent2>
      <a:accent3>
        <a:srgbClr val="A5A5A5"/>
      </a:accent3>
      <a:accent4>
        <a:srgbClr val="FF9933"/>
      </a:accent4>
      <a:accent5>
        <a:srgbClr val="D9233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6217FEEC55A1478B6967FB6C910D40" ma:contentTypeVersion="16" ma:contentTypeDescription="Create a new document." ma:contentTypeScope="" ma:versionID="60d6d92ce1b88e97abf2068503f0068e">
  <xsd:schema xmlns:xsd="http://www.w3.org/2001/XMLSchema" xmlns:xs="http://www.w3.org/2001/XMLSchema" xmlns:p="http://schemas.microsoft.com/office/2006/metadata/properties" xmlns:ns2="0f89e82e-d17f-4841-8d48-fb6bc995ce7e" xmlns:ns3="bd82c209-21f8-4574-aa52-7822e8aa99bf" targetNamespace="http://schemas.microsoft.com/office/2006/metadata/properties" ma:root="true" ma:fieldsID="2f708f2389f9be0d12f6884201b3348b" ns2:_="" ns3:_="">
    <xsd:import namespace="0f89e82e-d17f-4841-8d48-fb6bc995ce7e"/>
    <xsd:import namespace="bd82c209-21f8-4574-aa52-7822e8aa99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9e82e-d17f-4841-8d48-fb6bc995c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6dfc236-46d6-4d15-948b-3c08b5c07b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2c209-21f8-4574-aa52-7822e8aa99b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a8b03f-3dc4-44d6-b796-5e3e05201497}" ma:internalName="TaxCatchAll" ma:showField="CatchAllData" ma:web="bd82c209-21f8-4574-aa52-7822e8aa99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9B1B02-17D6-4E14-80E3-2E2A1D393D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0FB0DC-2C70-4CBA-9847-D002366731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89e82e-d17f-4841-8d48-fb6bc995ce7e"/>
    <ds:schemaRef ds:uri="bd82c209-21f8-4574-aa52-7822e8aa9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13342</TotalTime>
  <Words>1152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Gotham-Book</vt:lpstr>
      <vt:lpstr>Symbol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Melanie Wyne</cp:lastModifiedBy>
  <cp:revision>39</cp:revision>
  <dcterms:created xsi:type="dcterms:W3CDTF">2020-02-28T19:11:21Z</dcterms:created>
  <dcterms:modified xsi:type="dcterms:W3CDTF">2023-04-25T21:56:28Z</dcterms:modified>
</cp:coreProperties>
</file>