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9" r:id="rId3"/>
  </p:sldMasterIdLst>
  <p:handoutMasterIdLst>
    <p:handoutMasterId r:id="rId25"/>
  </p:handoutMasterIdLst>
  <p:sldIdLst>
    <p:sldId id="258" r:id="rId4"/>
    <p:sldId id="455" r:id="rId5"/>
    <p:sldId id="457" r:id="rId6"/>
    <p:sldId id="459" r:id="rId7"/>
    <p:sldId id="463" r:id="rId8"/>
    <p:sldId id="460" r:id="rId9"/>
    <p:sldId id="448" r:id="rId10"/>
    <p:sldId id="461" r:id="rId11"/>
    <p:sldId id="458" r:id="rId12"/>
    <p:sldId id="464" r:id="rId13"/>
    <p:sldId id="465" r:id="rId14"/>
    <p:sldId id="456" r:id="rId15"/>
    <p:sldId id="462" r:id="rId16"/>
    <p:sldId id="445" r:id="rId17"/>
    <p:sldId id="266" r:id="rId18"/>
    <p:sldId id="446" r:id="rId19"/>
    <p:sldId id="449" r:id="rId20"/>
    <p:sldId id="447" r:id="rId21"/>
    <p:sldId id="452" r:id="rId22"/>
    <p:sldId id="451" r:id="rId23"/>
    <p:sldId id="45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2168"/>
    <a:srgbClr val="BE3066"/>
    <a:srgbClr val="00A79D"/>
    <a:srgbClr val="227660"/>
    <a:srgbClr val="063F5C"/>
    <a:srgbClr val="F899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F2605E-56C7-4C81-A094-F7D3E7333784}" v="349" dt="2023-04-11T17:52:18.6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94"/>
  </p:normalViewPr>
  <p:slideViewPr>
    <p:cSldViewPr snapToGrid="0" snapToObjects="1">
      <p:cViewPr varScale="1">
        <p:scale>
          <a:sx n="114" d="100"/>
          <a:sy n="114" d="100"/>
        </p:scale>
        <p:origin x="294" y="84"/>
      </p:cViewPr>
      <p:guideLst/>
    </p:cSldViewPr>
  </p:slideViewPr>
  <p:notesTextViewPr>
    <p:cViewPr>
      <p:scale>
        <a:sx n="1" d="1"/>
        <a:sy n="1" d="1"/>
      </p:scale>
      <p:origin x="0" y="0"/>
    </p:cViewPr>
  </p:notesTextViewPr>
  <p:notesViewPr>
    <p:cSldViewPr snapToGrid="0" snapToObjects="1">
      <p:cViewPr varScale="1">
        <p:scale>
          <a:sx n="66" d="100"/>
          <a:sy n="66" d="100"/>
        </p:scale>
        <p:origin x="2443"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5/10/relationships/revisionInfo" Target="revisionInfo.xml"/></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B3F536-F2E3-4203-8C80-EF1A1F43300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9AA3345-2E5B-4D97-ABB7-28F1552CD291}">
      <dgm:prSet/>
      <dgm:spPr/>
      <dgm:t>
        <a:bodyPr/>
        <a:lstStyle/>
        <a:p>
          <a:r>
            <a:rPr lang="en-US" baseline="0"/>
            <a:t>MBCACA was modeled on similar legislation for individuals with ALS</a:t>
          </a:r>
          <a:endParaRPr lang="en-US"/>
        </a:p>
      </dgm:t>
    </dgm:pt>
    <dgm:pt modelId="{FFAB83B1-DB39-4E47-80D2-245E7361FCC6}" type="parTrans" cxnId="{6CC50417-05EF-4040-BC88-25D547D29242}">
      <dgm:prSet/>
      <dgm:spPr/>
      <dgm:t>
        <a:bodyPr/>
        <a:lstStyle/>
        <a:p>
          <a:endParaRPr lang="en-US"/>
        </a:p>
      </dgm:t>
    </dgm:pt>
    <dgm:pt modelId="{68D9A42C-52BD-4E00-A8EB-4645D58338EB}" type="sibTrans" cxnId="{6CC50417-05EF-4040-BC88-25D547D29242}">
      <dgm:prSet/>
      <dgm:spPr/>
      <dgm:t>
        <a:bodyPr/>
        <a:lstStyle/>
        <a:p>
          <a:endParaRPr lang="en-US"/>
        </a:p>
      </dgm:t>
    </dgm:pt>
    <dgm:pt modelId="{E75B24AE-60A8-4C3A-B1A7-EC2FEA00B1FD}">
      <dgm:prSet/>
      <dgm:spPr/>
      <dgm:t>
        <a:bodyPr/>
        <a:lstStyle/>
        <a:p>
          <a:r>
            <a:rPr lang="en-US" baseline="0"/>
            <a:t>ALS waiting periods were eliminated via two bills</a:t>
          </a:r>
          <a:endParaRPr lang="en-US"/>
        </a:p>
      </dgm:t>
    </dgm:pt>
    <dgm:pt modelId="{9718DE42-A7F6-46A3-8B90-ED7109621EB0}" type="parTrans" cxnId="{E489553A-B044-46F4-A3C0-392CB29DB62C}">
      <dgm:prSet/>
      <dgm:spPr/>
      <dgm:t>
        <a:bodyPr/>
        <a:lstStyle/>
        <a:p>
          <a:endParaRPr lang="en-US"/>
        </a:p>
      </dgm:t>
    </dgm:pt>
    <dgm:pt modelId="{A8254323-800B-4069-A0B7-3CC462DC5256}" type="sibTrans" cxnId="{E489553A-B044-46F4-A3C0-392CB29DB62C}">
      <dgm:prSet/>
      <dgm:spPr/>
      <dgm:t>
        <a:bodyPr/>
        <a:lstStyle/>
        <a:p>
          <a:endParaRPr lang="en-US"/>
        </a:p>
      </dgm:t>
    </dgm:pt>
    <dgm:pt modelId="{E63E61CF-029A-4451-B2E3-70E42BD3BE92}">
      <dgm:prSet/>
      <dgm:spPr/>
      <dgm:t>
        <a:bodyPr/>
        <a:lstStyle/>
        <a:p>
          <a:r>
            <a:rPr lang="en-US" baseline="0" dirty="0"/>
            <a:t>In 2000, the 24-month waiting period for Medicare was eliminated through legislation and In 2020 the 5-month waiting period was eliminated</a:t>
          </a:r>
          <a:endParaRPr lang="en-US" dirty="0"/>
        </a:p>
      </dgm:t>
    </dgm:pt>
    <dgm:pt modelId="{9EB8EBE1-31FB-4638-924B-1513C8294DD7}" type="parTrans" cxnId="{F70C5700-50D6-4CA0-9659-36AEA22EED71}">
      <dgm:prSet/>
      <dgm:spPr/>
      <dgm:t>
        <a:bodyPr/>
        <a:lstStyle/>
        <a:p>
          <a:endParaRPr lang="en-US"/>
        </a:p>
      </dgm:t>
    </dgm:pt>
    <dgm:pt modelId="{509F65BF-532B-442D-8CAB-8F666C151282}" type="sibTrans" cxnId="{F70C5700-50D6-4CA0-9659-36AEA22EED71}">
      <dgm:prSet/>
      <dgm:spPr/>
      <dgm:t>
        <a:bodyPr/>
        <a:lstStyle/>
        <a:p>
          <a:endParaRPr lang="en-US"/>
        </a:p>
      </dgm:t>
    </dgm:pt>
    <dgm:pt modelId="{58A6207B-6911-4929-B6A1-3690DFBF17DB}" type="pres">
      <dgm:prSet presAssocID="{B7B3F536-F2E3-4203-8C80-EF1A1F43300A}" presName="linear" presStyleCnt="0">
        <dgm:presLayoutVars>
          <dgm:animLvl val="lvl"/>
          <dgm:resizeHandles val="exact"/>
        </dgm:presLayoutVars>
      </dgm:prSet>
      <dgm:spPr/>
    </dgm:pt>
    <dgm:pt modelId="{0D31D0AD-2C8B-4B18-80B8-C51972C85A27}" type="pres">
      <dgm:prSet presAssocID="{39AA3345-2E5B-4D97-ABB7-28F1552CD291}" presName="parentText" presStyleLbl="node1" presStyleIdx="0" presStyleCnt="3">
        <dgm:presLayoutVars>
          <dgm:chMax val="0"/>
          <dgm:bulletEnabled val="1"/>
        </dgm:presLayoutVars>
      </dgm:prSet>
      <dgm:spPr/>
    </dgm:pt>
    <dgm:pt modelId="{8482E171-7AD7-43CD-A571-304710D4F1A5}" type="pres">
      <dgm:prSet presAssocID="{68D9A42C-52BD-4E00-A8EB-4645D58338EB}" presName="spacer" presStyleCnt="0"/>
      <dgm:spPr/>
    </dgm:pt>
    <dgm:pt modelId="{71CA9F4C-02AB-4786-B962-5E4459392242}" type="pres">
      <dgm:prSet presAssocID="{E75B24AE-60A8-4C3A-B1A7-EC2FEA00B1FD}" presName="parentText" presStyleLbl="node1" presStyleIdx="1" presStyleCnt="3">
        <dgm:presLayoutVars>
          <dgm:chMax val="0"/>
          <dgm:bulletEnabled val="1"/>
        </dgm:presLayoutVars>
      </dgm:prSet>
      <dgm:spPr/>
    </dgm:pt>
    <dgm:pt modelId="{58BEA229-1FF0-4001-BDEF-1116E8AF48E2}" type="pres">
      <dgm:prSet presAssocID="{A8254323-800B-4069-A0B7-3CC462DC5256}" presName="spacer" presStyleCnt="0"/>
      <dgm:spPr/>
    </dgm:pt>
    <dgm:pt modelId="{80DAA926-7411-478C-99A5-917E5EC054D2}" type="pres">
      <dgm:prSet presAssocID="{E63E61CF-029A-4451-B2E3-70E42BD3BE92}" presName="parentText" presStyleLbl="node1" presStyleIdx="2" presStyleCnt="3">
        <dgm:presLayoutVars>
          <dgm:chMax val="0"/>
          <dgm:bulletEnabled val="1"/>
        </dgm:presLayoutVars>
      </dgm:prSet>
      <dgm:spPr/>
    </dgm:pt>
  </dgm:ptLst>
  <dgm:cxnLst>
    <dgm:cxn modelId="{F70C5700-50D6-4CA0-9659-36AEA22EED71}" srcId="{B7B3F536-F2E3-4203-8C80-EF1A1F43300A}" destId="{E63E61CF-029A-4451-B2E3-70E42BD3BE92}" srcOrd="2" destOrd="0" parTransId="{9EB8EBE1-31FB-4638-924B-1513C8294DD7}" sibTransId="{509F65BF-532B-442D-8CAB-8F666C151282}"/>
    <dgm:cxn modelId="{6CC50417-05EF-4040-BC88-25D547D29242}" srcId="{B7B3F536-F2E3-4203-8C80-EF1A1F43300A}" destId="{39AA3345-2E5B-4D97-ABB7-28F1552CD291}" srcOrd="0" destOrd="0" parTransId="{FFAB83B1-DB39-4E47-80D2-245E7361FCC6}" sibTransId="{68D9A42C-52BD-4E00-A8EB-4645D58338EB}"/>
    <dgm:cxn modelId="{E489553A-B044-46F4-A3C0-392CB29DB62C}" srcId="{B7B3F536-F2E3-4203-8C80-EF1A1F43300A}" destId="{E75B24AE-60A8-4C3A-B1A7-EC2FEA00B1FD}" srcOrd="1" destOrd="0" parTransId="{9718DE42-A7F6-46A3-8B90-ED7109621EB0}" sibTransId="{A8254323-800B-4069-A0B7-3CC462DC5256}"/>
    <dgm:cxn modelId="{A3123E6A-45A1-462B-B9C4-EB385FA35148}" type="presOf" srcId="{39AA3345-2E5B-4D97-ABB7-28F1552CD291}" destId="{0D31D0AD-2C8B-4B18-80B8-C51972C85A27}" srcOrd="0" destOrd="0" presId="urn:microsoft.com/office/officeart/2005/8/layout/vList2"/>
    <dgm:cxn modelId="{803CDD56-07CA-40A2-B7EB-6CAC7D3DA59D}" type="presOf" srcId="{E63E61CF-029A-4451-B2E3-70E42BD3BE92}" destId="{80DAA926-7411-478C-99A5-917E5EC054D2}" srcOrd="0" destOrd="0" presId="urn:microsoft.com/office/officeart/2005/8/layout/vList2"/>
    <dgm:cxn modelId="{E5DCB8B5-EDA3-4F23-9D17-23CA1D57AECF}" type="presOf" srcId="{E75B24AE-60A8-4C3A-B1A7-EC2FEA00B1FD}" destId="{71CA9F4C-02AB-4786-B962-5E4459392242}" srcOrd="0" destOrd="0" presId="urn:microsoft.com/office/officeart/2005/8/layout/vList2"/>
    <dgm:cxn modelId="{9F476EE0-FE41-44C9-A335-AC7998F599AA}" type="presOf" srcId="{B7B3F536-F2E3-4203-8C80-EF1A1F43300A}" destId="{58A6207B-6911-4929-B6A1-3690DFBF17DB}" srcOrd="0" destOrd="0" presId="urn:microsoft.com/office/officeart/2005/8/layout/vList2"/>
    <dgm:cxn modelId="{DF691E0B-486A-40D9-A342-5E3C50AD3862}" type="presParOf" srcId="{58A6207B-6911-4929-B6A1-3690DFBF17DB}" destId="{0D31D0AD-2C8B-4B18-80B8-C51972C85A27}" srcOrd="0" destOrd="0" presId="urn:microsoft.com/office/officeart/2005/8/layout/vList2"/>
    <dgm:cxn modelId="{6156D471-22A7-4520-A5CB-F354F848D081}" type="presParOf" srcId="{58A6207B-6911-4929-B6A1-3690DFBF17DB}" destId="{8482E171-7AD7-43CD-A571-304710D4F1A5}" srcOrd="1" destOrd="0" presId="urn:microsoft.com/office/officeart/2005/8/layout/vList2"/>
    <dgm:cxn modelId="{5B15366C-9F2F-4DC5-AC1A-0C3453C70A59}" type="presParOf" srcId="{58A6207B-6911-4929-B6A1-3690DFBF17DB}" destId="{71CA9F4C-02AB-4786-B962-5E4459392242}" srcOrd="2" destOrd="0" presId="urn:microsoft.com/office/officeart/2005/8/layout/vList2"/>
    <dgm:cxn modelId="{C8A58469-F1C6-446E-84AF-C2DCDB060692}" type="presParOf" srcId="{58A6207B-6911-4929-B6A1-3690DFBF17DB}" destId="{58BEA229-1FF0-4001-BDEF-1116E8AF48E2}" srcOrd="3" destOrd="0" presId="urn:microsoft.com/office/officeart/2005/8/layout/vList2"/>
    <dgm:cxn modelId="{1302F4EE-C5D8-4DDA-88F7-916008D26593}" type="presParOf" srcId="{58A6207B-6911-4929-B6A1-3690DFBF17DB}" destId="{80DAA926-7411-478C-99A5-917E5EC054D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D3D9590-195F-42FD-B54A-8536A4F43FDF}"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9EEE916-7272-4EBC-BA4D-101AAB5BABC4}">
      <dgm:prSet custT="1"/>
      <dgm:spPr/>
      <dgm:t>
        <a:bodyPr/>
        <a:lstStyle/>
        <a:p>
          <a:r>
            <a:rPr lang="en-US" sz="2400" b="1" dirty="0"/>
            <a:t>How much is this going to cost?/Is there a CBO score?</a:t>
          </a:r>
          <a:endParaRPr lang="en-US" sz="2400" dirty="0"/>
        </a:p>
      </dgm:t>
    </dgm:pt>
    <dgm:pt modelId="{E35BAFD8-6FE0-4FE8-89CD-3FCCE71D017C}" type="parTrans" cxnId="{047669FA-E3DA-497B-9B87-E417B5974179}">
      <dgm:prSet/>
      <dgm:spPr/>
      <dgm:t>
        <a:bodyPr/>
        <a:lstStyle/>
        <a:p>
          <a:endParaRPr lang="en-US"/>
        </a:p>
      </dgm:t>
    </dgm:pt>
    <dgm:pt modelId="{198AE392-A9D2-451A-BD94-970A32C77611}" type="sibTrans" cxnId="{047669FA-E3DA-497B-9B87-E417B5974179}">
      <dgm:prSet/>
      <dgm:spPr/>
      <dgm:t>
        <a:bodyPr/>
        <a:lstStyle/>
        <a:p>
          <a:endParaRPr lang="en-US"/>
        </a:p>
      </dgm:t>
    </dgm:pt>
    <dgm:pt modelId="{C17F6A67-12F6-4764-ADA1-76246CFA3DEB}">
      <dgm:prSet/>
      <dgm:spPr/>
      <dgm:t>
        <a:bodyPr/>
        <a:lstStyle/>
        <a:p>
          <a:r>
            <a:rPr lang="en-US" dirty="0"/>
            <a:t>The Metastatic Breast Cancer Access to Care Act does not yet have CBO score. As advocates, our role is to advocate for the solution. We owe it to the individuals dying of metastatic breast cancer to make sure they can immediately access these healthcare benefits that they have already qualified for, and that they deserve immediately. It is Congress’ role to obtain a score.</a:t>
          </a:r>
        </a:p>
      </dgm:t>
    </dgm:pt>
    <dgm:pt modelId="{7A24C6C2-E46F-49A8-A9C1-041E2E2C17E5}" type="parTrans" cxnId="{702045FF-60FD-45F7-88A8-B8DCC854118A}">
      <dgm:prSet/>
      <dgm:spPr/>
      <dgm:t>
        <a:bodyPr/>
        <a:lstStyle/>
        <a:p>
          <a:endParaRPr lang="en-US"/>
        </a:p>
      </dgm:t>
    </dgm:pt>
    <dgm:pt modelId="{C252B203-DC15-4AD3-8B86-F81E742EB608}" type="sibTrans" cxnId="{702045FF-60FD-45F7-88A8-B8DCC854118A}">
      <dgm:prSet/>
      <dgm:spPr/>
      <dgm:t>
        <a:bodyPr/>
        <a:lstStyle/>
        <a:p>
          <a:endParaRPr lang="en-US"/>
        </a:p>
      </dgm:t>
    </dgm:pt>
    <dgm:pt modelId="{9FCD1332-C68E-4ABD-9A5F-D40983009967}" type="pres">
      <dgm:prSet presAssocID="{9D3D9590-195F-42FD-B54A-8536A4F43FDF}" presName="Name0" presStyleCnt="0">
        <dgm:presLayoutVars>
          <dgm:dir/>
          <dgm:animLvl val="lvl"/>
          <dgm:resizeHandles val="exact"/>
        </dgm:presLayoutVars>
      </dgm:prSet>
      <dgm:spPr/>
    </dgm:pt>
    <dgm:pt modelId="{8C6D2D50-02B0-4E31-9FBA-71E0B33B5F74}" type="pres">
      <dgm:prSet presAssocID="{C17F6A67-12F6-4764-ADA1-76246CFA3DEB}" presName="boxAndChildren" presStyleCnt="0"/>
      <dgm:spPr/>
    </dgm:pt>
    <dgm:pt modelId="{C62748F0-9505-4F8A-A8D4-3080B27BDC06}" type="pres">
      <dgm:prSet presAssocID="{C17F6A67-12F6-4764-ADA1-76246CFA3DEB}" presName="parentTextBox" presStyleLbl="node1" presStyleIdx="0" presStyleCnt="2"/>
      <dgm:spPr/>
    </dgm:pt>
    <dgm:pt modelId="{E4C1F5DC-8C59-4C81-91FB-7D62F75DCC90}" type="pres">
      <dgm:prSet presAssocID="{198AE392-A9D2-451A-BD94-970A32C77611}" presName="sp" presStyleCnt="0"/>
      <dgm:spPr/>
    </dgm:pt>
    <dgm:pt modelId="{1B4DB006-501A-40C0-92F1-D28E2787CFF4}" type="pres">
      <dgm:prSet presAssocID="{89EEE916-7272-4EBC-BA4D-101AAB5BABC4}" presName="arrowAndChildren" presStyleCnt="0"/>
      <dgm:spPr/>
    </dgm:pt>
    <dgm:pt modelId="{F17A0A44-A21C-4CE0-B3A0-767AE6E82472}" type="pres">
      <dgm:prSet presAssocID="{89EEE916-7272-4EBC-BA4D-101AAB5BABC4}" presName="parentTextArrow" presStyleLbl="node1" presStyleIdx="1" presStyleCnt="2"/>
      <dgm:spPr/>
    </dgm:pt>
  </dgm:ptLst>
  <dgm:cxnLst>
    <dgm:cxn modelId="{A5ABAF0C-AA55-4558-AC88-46CF9D4B6B0A}" type="presOf" srcId="{89EEE916-7272-4EBC-BA4D-101AAB5BABC4}" destId="{F17A0A44-A21C-4CE0-B3A0-767AE6E82472}" srcOrd="0" destOrd="0" presId="urn:microsoft.com/office/officeart/2005/8/layout/process4"/>
    <dgm:cxn modelId="{C47F0390-F4A8-4308-AD79-8648B5F78323}" type="presOf" srcId="{C17F6A67-12F6-4764-ADA1-76246CFA3DEB}" destId="{C62748F0-9505-4F8A-A8D4-3080B27BDC06}" srcOrd="0" destOrd="0" presId="urn:microsoft.com/office/officeart/2005/8/layout/process4"/>
    <dgm:cxn modelId="{62026EA8-E171-47BB-81F4-F5951982CC86}" type="presOf" srcId="{9D3D9590-195F-42FD-B54A-8536A4F43FDF}" destId="{9FCD1332-C68E-4ABD-9A5F-D40983009967}" srcOrd="0" destOrd="0" presId="urn:microsoft.com/office/officeart/2005/8/layout/process4"/>
    <dgm:cxn modelId="{047669FA-E3DA-497B-9B87-E417B5974179}" srcId="{9D3D9590-195F-42FD-B54A-8536A4F43FDF}" destId="{89EEE916-7272-4EBC-BA4D-101AAB5BABC4}" srcOrd="0" destOrd="0" parTransId="{E35BAFD8-6FE0-4FE8-89CD-3FCCE71D017C}" sibTransId="{198AE392-A9D2-451A-BD94-970A32C77611}"/>
    <dgm:cxn modelId="{702045FF-60FD-45F7-88A8-B8DCC854118A}" srcId="{9D3D9590-195F-42FD-B54A-8536A4F43FDF}" destId="{C17F6A67-12F6-4764-ADA1-76246CFA3DEB}" srcOrd="1" destOrd="0" parTransId="{7A24C6C2-E46F-49A8-A9C1-041E2E2C17E5}" sibTransId="{C252B203-DC15-4AD3-8B86-F81E742EB608}"/>
    <dgm:cxn modelId="{9908CC1E-53CE-4883-B805-0DF5B4D18CEA}" type="presParOf" srcId="{9FCD1332-C68E-4ABD-9A5F-D40983009967}" destId="{8C6D2D50-02B0-4E31-9FBA-71E0B33B5F74}" srcOrd="0" destOrd="0" presId="urn:microsoft.com/office/officeart/2005/8/layout/process4"/>
    <dgm:cxn modelId="{F90D610A-62FB-45CA-BB59-4E24493D4268}" type="presParOf" srcId="{8C6D2D50-02B0-4E31-9FBA-71E0B33B5F74}" destId="{C62748F0-9505-4F8A-A8D4-3080B27BDC06}" srcOrd="0" destOrd="0" presId="urn:microsoft.com/office/officeart/2005/8/layout/process4"/>
    <dgm:cxn modelId="{12023D7C-65CB-43F6-94B2-95F7185CED6B}" type="presParOf" srcId="{9FCD1332-C68E-4ABD-9A5F-D40983009967}" destId="{E4C1F5DC-8C59-4C81-91FB-7D62F75DCC90}" srcOrd="1" destOrd="0" presId="urn:microsoft.com/office/officeart/2005/8/layout/process4"/>
    <dgm:cxn modelId="{807CDC72-640C-44B3-AFBE-2E684B7B406B}" type="presParOf" srcId="{9FCD1332-C68E-4ABD-9A5F-D40983009967}" destId="{1B4DB006-501A-40C0-92F1-D28E2787CFF4}" srcOrd="2" destOrd="0" presId="urn:microsoft.com/office/officeart/2005/8/layout/process4"/>
    <dgm:cxn modelId="{ACD6E277-4BFB-4D9F-BAA1-EC71EF807C7C}" type="presParOf" srcId="{1B4DB006-501A-40C0-92F1-D28E2787CFF4}" destId="{F17A0A44-A21C-4CE0-B3A0-767AE6E824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D3D9590-195F-42FD-B54A-8536A4F43FDF}"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9EEE916-7272-4EBC-BA4D-101AAB5BABC4}">
      <dgm:prSet custT="1"/>
      <dgm:spPr/>
      <dgm:t>
        <a:bodyPr/>
        <a:lstStyle/>
        <a:p>
          <a:r>
            <a:rPr lang="en-US" sz="2400" b="1" dirty="0"/>
            <a:t>Can’t the individuals who have metastatic breast cancer find other means of coverage while they wait for their SSDI and Medicare benefits to become available?</a:t>
          </a:r>
          <a:endParaRPr lang="en-US" sz="2400" dirty="0"/>
        </a:p>
      </dgm:t>
    </dgm:pt>
    <dgm:pt modelId="{E35BAFD8-6FE0-4FE8-89CD-3FCCE71D017C}" type="parTrans" cxnId="{047669FA-E3DA-497B-9B87-E417B5974179}">
      <dgm:prSet/>
      <dgm:spPr/>
      <dgm:t>
        <a:bodyPr/>
        <a:lstStyle/>
        <a:p>
          <a:endParaRPr lang="en-US"/>
        </a:p>
      </dgm:t>
    </dgm:pt>
    <dgm:pt modelId="{198AE392-A9D2-451A-BD94-970A32C77611}" type="sibTrans" cxnId="{047669FA-E3DA-497B-9B87-E417B5974179}">
      <dgm:prSet/>
      <dgm:spPr/>
      <dgm:t>
        <a:bodyPr/>
        <a:lstStyle/>
        <a:p>
          <a:endParaRPr lang="en-US"/>
        </a:p>
      </dgm:t>
    </dgm:pt>
    <dgm:pt modelId="{C17F6A67-12F6-4764-ADA1-76246CFA3DEB}">
      <dgm:prSet/>
      <dgm:spPr/>
      <dgm:t>
        <a:bodyPr/>
        <a:lstStyle/>
        <a:p>
          <a:r>
            <a:rPr lang="en-US" dirty="0"/>
            <a:t>A specific carve out was already created for individuals with metastatic breast cancer who lose their job and health insurance to be able to qualify for SSDI and Medicare. Metastatic breast cancer is also a condition included under the Compassionate Allowance program expediting approval for SSDI, specifically because of the progressive and fatal nature of the disease. Even with expedited approval, individuals who qualify still have to wait to receive their benefits. There are limited insurance options for individuals with metastatic breast cancer and even if short term options are available in their state, the premiums are often prohibitive for individuals too sick to work and no longer receiving an income. Many short term insurance plans are wholly inadequate in the face of a serious medical condition. The bottom line is that there is already a program in place for which these individuals qualify; making them wait an arbitrary 5 months and 24 months when many of them will not live to see their benefits is cruel and unnecessary.</a:t>
          </a:r>
          <a:r>
            <a:rPr lang="en-US" b="1" dirty="0"/>
            <a:t> </a:t>
          </a:r>
          <a:endParaRPr lang="en-US" dirty="0"/>
        </a:p>
      </dgm:t>
    </dgm:pt>
    <dgm:pt modelId="{7A24C6C2-E46F-49A8-A9C1-041E2E2C17E5}" type="parTrans" cxnId="{702045FF-60FD-45F7-88A8-B8DCC854118A}">
      <dgm:prSet/>
      <dgm:spPr/>
      <dgm:t>
        <a:bodyPr/>
        <a:lstStyle/>
        <a:p>
          <a:endParaRPr lang="en-US"/>
        </a:p>
      </dgm:t>
    </dgm:pt>
    <dgm:pt modelId="{C252B203-DC15-4AD3-8B86-F81E742EB608}" type="sibTrans" cxnId="{702045FF-60FD-45F7-88A8-B8DCC854118A}">
      <dgm:prSet/>
      <dgm:spPr/>
      <dgm:t>
        <a:bodyPr/>
        <a:lstStyle/>
        <a:p>
          <a:endParaRPr lang="en-US"/>
        </a:p>
      </dgm:t>
    </dgm:pt>
    <dgm:pt modelId="{9FCD1332-C68E-4ABD-9A5F-D40983009967}" type="pres">
      <dgm:prSet presAssocID="{9D3D9590-195F-42FD-B54A-8536A4F43FDF}" presName="Name0" presStyleCnt="0">
        <dgm:presLayoutVars>
          <dgm:dir/>
          <dgm:animLvl val="lvl"/>
          <dgm:resizeHandles val="exact"/>
        </dgm:presLayoutVars>
      </dgm:prSet>
      <dgm:spPr/>
    </dgm:pt>
    <dgm:pt modelId="{8C6D2D50-02B0-4E31-9FBA-71E0B33B5F74}" type="pres">
      <dgm:prSet presAssocID="{C17F6A67-12F6-4764-ADA1-76246CFA3DEB}" presName="boxAndChildren" presStyleCnt="0"/>
      <dgm:spPr/>
    </dgm:pt>
    <dgm:pt modelId="{C62748F0-9505-4F8A-A8D4-3080B27BDC06}" type="pres">
      <dgm:prSet presAssocID="{C17F6A67-12F6-4764-ADA1-76246CFA3DEB}" presName="parentTextBox" presStyleLbl="node1" presStyleIdx="0" presStyleCnt="2"/>
      <dgm:spPr/>
    </dgm:pt>
    <dgm:pt modelId="{E4C1F5DC-8C59-4C81-91FB-7D62F75DCC90}" type="pres">
      <dgm:prSet presAssocID="{198AE392-A9D2-451A-BD94-970A32C77611}" presName="sp" presStyleCnt="0"/>
      <dgm:spPr/>
    </dgm:pt>
    <dgm:pt modelId="{1B4DB006-501A-40C0-92F1-D28E2787CFF4}" type="pres">
      <dgm:prSet presAssocID="{89EEE916-7272-4EBC-BA4D-101AAB5BABC4}" presName="arrowAndChildren" presStyleCnt="0"/>
      <dgm:spPr/>
    </dgm:pt>
    <dgm:pt modelId="{F17A0A44-A21C-4CE0-B3A0-767AE6E82472}" type="pres">
      <dgm:prSet presAssocID="{89EEE916-7272-4EBC-BA4D-101AAB5BABC4}" presName="parentTextArrow" presStyleLbl="node1" presStyleIdx="1" presStyleCnt="2" custLinFactNeighborY="-74"/>
      <dgm:spPr/>
    </dgm:pt>
  </dgm:ptLst>
  <dgm:cxnLst>
    <dgm:cxn modelId="{A5ABAF0C-AA55-4558-AC88-46CF9D4B6B0A}" type="presOf" srcId="{89EEE916-7272-4EBC-BA4D-101AAB5BABC4}" destId="{F17A0A44-A21C-4CE0-B3A0-767AE6E82472}" srcOrd="0" destOrd="0" presId="urn:microsoft.com/office/officeart/2005/8/layout/process4"/>
    <dgm:cxn modelId="{C47F0390-F4A8-4308-AD79-8648B5F78323}" type="presOf" srcId="{C17F6A67-12F6-4764-ADA1-76246CFA3DEB}" destId="{C62748F0-9505-4F8A-A8D4-3080B27BDC06}" srcOrd="0" destOrd="0" presId="urn:microsoft.com/office/officeart/2005/8/layout/process4"/>
    <dgm:cxn modelId="{62026EA8-E171-47BB-81F4-F5951982CC86}" type="presOf" srcId="{9D3D9590-195F-42FD-B54A-8536A4F43FDF}" destId="{9FCD1332-C68E-4ABD-9A5F-D40983009967}" srcOrd="0" destOrd="0" presId="urn:microsoft.com/office/officeart/2005/8/layout/process4"/>
    <dgm:cxn modelId="{047669FA-E3DA-497B-9B87-E417B5974179}" srcId="{9D3D9590-195F-42FD-B54A-8536A4F43FDF}" destId="{89EEE916-7272-4EBC-BA4D-101AAB5BABC4}" srcOrd="0" destOrd="0" parTransId="{E35BAFD8-6FE0-4FE8-89CD-3FCCE71D017C}" sibTransId="{198AE392-A9D2-451A-BD94-970A32C77611}"/>
    <dgm:cxn modelId="{702045FF-60FD-45F7-88A8-B8DCC854118A}" srcId="{9D3D9590-195F-42FD-B54A-8536A4F43FDF}" destId="{C17F6A67-12F6-4764-ADA1-76246CFA3DEB}" srcOrd="1" destOrd="0" parTransId="{7A24C6C2-E46F-49A8-A9C1-041E2E2C17E5}" sibTransId="{C252B203-DC15-4AD3-8B86-F81E742EB608}"/>
    <dgm:cxn modelId="{9908CC1E-53CE-4883-B805-0DF5B4D18CEA}" type="presParOf" srcId="{9FCD1332-C68E-4ABD-9A5F-D40983009967}" destId="{8C6D2D50-02B0-4E31-9FBA-71E0B33B5F74}" srcOrd="0" destOrd="0" presId="urn:microsoft.com/office/officeart/2005/8/layout/process4"/>
    <dgm:cxn modelId="{F90D610A-62FB-45CA-BB59-4E24493D4268}" type="presParOf" srcId="{8C6D2D50-02B0-4E31-9FBA-71E0B33B5F74}" destId="{C62748F0-9505-4F8A-A8D4-3080B27BDC06}" srcOrd="0" destOrd="0" presId="urn:microsoft.com/office/officeart/2005/8/layout/process4"/>
    <dgm:cxn modelId="{12023D7C-65CB-43F6-94B2-95F7185CED6B}" type="presParOf" srcId="{9FCD1332-C68E-4ABD-9A5F-D40983009967}" destId="{E4C1F5DC-8C59-4C81-91FB-7D62F75DCC90}" srcOrd="1" destOrd="0" presId="urn:microsoft.com/office/officeart/2005/8/layout/process4"/>
    <dgm:cxn modelId="{807CDC72-640C-44B3-AFBE-2E684B7B406B}" type="presParOf" srcId="{9FCD1332-C68E-4ABD-9A5F-D40983009967}" destId="{1B4DB006-501A-40C0-92F1-D28E2787CFF4}" srcOrd="2" destOrd="0" presId="urn:microsoft.com/office/officeart/2005/8/layout/process4"/>
    <dgm:cxn modelId="{ACD6E277-4BFB-4D9F-BAA1-EC71EF807C7C}" type="presParOf" srcId="{1B4DB006-501A-40C0-92F1-D28E2787CFF4}" destId="{F17A0A44-A21C-4CE0-B3A0-767AE6E824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D3D9590-195F-42FD-B54A-8536A4F43FDF}"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9EEE916-7272-4EBC-BA4D-101AAB5BABC4}">
      <dgm:prSet/>
      <dgm:spPr/>
      <dgm:t>
        <a:bodyPr/>
        <a:lstStyle/>
        <a:p>
          <a:r>
            <a:rPr lang="en-US" dirty="0"/>
            <a:t>What Questions are you Hearing?</a:t>
          </a:r>
        </a:p>
      </dgm:t>
    </dgm:pt>
    <dgm:pt modelId="{E35BAFD8-6FE0-4FE8-89CD-3FCCE71D017C}" type="parTrans" cxnId="{047669FA-E3DA-497B-9B87-E417B5974179}">
      <dgm:prSet/>
      <dgm:spPr/>
      <dgm:t>
        <a:bodyPr/>
        <a:lstStyle/>
        <a:p>
          <a:endParaRPr lang="en-US"/>
        </a:p>
      </dgm:t>
    </dgm:pt>
    <dgm:pt modelId="{198AE392-A9D2-451A-BD94-970A32C77611}" type="sibTrans" cxnId="{047669FA-E3DA-497B-9B87-E417B5974179}">
      <dgm:prSet/>
      <dgm:spPr/>
      <dgm:t>
        <a:bodyPr/>
        <a:lstStyle/>
        <a:p>
          <a:endParaRPr lang="en-US"/>
        </a:p>
      </dgm:t>
    </dgm:pt>
    <dgm:pt modelId="{C17F6A67-12F6-4764-ADA1-76246CFA3DEB}">
      <dgm:prSet/>
      <dgm:spPr/>
      <dgm:t>
        <a:bodyPr/>
        <a:lstStyle/>
        <a:p>
          <a:r>
            <a:rPr lang="en-US" dirty="0"/>
            <a:t>.</a:t>
          </a:r>
        </a:p>
      </dgm:t>
    </dgm:pt>
    <dgm:pt modelId="{7A24C6C2-E46F-49A8-A9C1-041E2E2C17E5}" type="parTrans" cxnId="{702045FF-60FD-45F7-88A8-B8DCC854118A}">
      <dgm:prSet/>
      <dgm:spPr/>
      <dgm:t>
        <a:bodyPr/>
        <a:lstStyle/>
        <a:p>
          <a:endParaRPr lang="en-US"/>
        </a:p>
      </dgm:t>
    </dgm:pt>
    <dgm:pt modelId="{C252B203-DC15-4AD3-8B86-F81E742EB608}" type="sibTrans" cxnId="{702045FF-60FD-45F7-88A8-B8DCC854118A}">
      <dgm:prSet/>
      <dgm:spPr/>
      <dgm:t>
        <a:bodyPr/>
        <a:lstStyle/>
        <a:p>
          <a:endParaRPr lang="en-US"/>
        </a:p>
      </dgm:t>
    </dgm:pt>
    <dgm:pt modelId="{9FCD1332-C68E-4ABD-9A5F-D40983009967}" type="pres">
      <dgm:prSet presAssocID="{9D3D9590-195F-42FD-B54A-8536A4F43FDF}" presName="Name0" presStyleCnt="0">
        <dgm:presLayoutVars>
          <dgm:dir/>
          <dgm:animLvl val="lvl"/>
          <dgm:resizeHandles val="exact"/>
        </dgm:presLayoutVars>
      </dgm:prSet>
      <dgm:spPr/>
    </dgm:pt>
    <dgm:pt modelId="{8C6D2D50-02B0-4E31-9FBA-71E0B33B5F74}" type="pres">
      <dgm:prSet presAssocID="{C17F6A67-12F6-4764-ADA1-76246CFA3DEB}" presName="boxAndChildren" presStyleCnt="0"/>
      <dgm:spPr/>
    </dgm:pt>
    <dgm:pt modelId="{C62748F0-9505-4F8A-A8D4-3080B27BDC06}" type="pres">
      <dgm:prSet presAssocID="{C17F6A67-12F6-4764-ADA1-76246CFA3DEB}" presName="parentTextBox" presStyleLbl="node1" presStyleIdx="0" presStyleCnt="2"/>
      <dgm:spPr/>
    </dgm:pt>
    <dgm:pt modelId="{E4C1F5DC-8C59-4C81-91FB-7D62F75DCC90}" type="pres">
      <dgm:prSet presAssocID="{198AE392-A9D2-451A-BD94-970A32C77611}" presName="sp" presStyleCnt="0"/>
      <dgm:spPr/>
    </dgm:pt>
    <dgm:pt modelId="{1B4DB006-501A-40C0-92F1-D28E2787CFF4}" type="pres">
      <dgm:prSet presAssocID="{89EEE916-7272-4EBC-BA4D-101AAB5BABC4}" presName="arrowAndChildren" presStyleCnt="0"/>
      <dgm:spPr/>
    </dgm:pt>
    <dgm:pt modelId="{F17A0A44-A21C-4CE0-B3A0-767AE6E82472}" type="pres">
      <dgm:prSet presAssocID="{89EEE916-7272-4EBC-BA4D-101AAB5BABC4}" presName="parentTextArrow" presStyleLbl="node1" presStyleIdx="1" presStyleCnt="2" custLinFactNeighborX="995" custLinFactNeighborY="-74"/>
      <dgm:spPr/>
    </dgm:pt>
  </dgm:ptLst>
  <dgm:cxnLst>
    <dgm:cxn modelId="{A5ABAF0C-AA55-4558-AC88-46CF9D4B6B0A}" type="presOf" srcId="{89EEE916-7272-4EBC-BA4D-101AAB5BABC4}" destId="{F17A0A44-A21C-4CE0-B3A0-767AE6E82472}" srcOrd="0" destOrd="0" presId="urn:microsoft.com/office/officeart/2005/8/layout/process4"/>
    <dgm:cxn modelId="{C47F0390-F4A8-4308-AD79-8648B5F78323}" type="presOf" srcId="{C17F6A67-12F6-4764-ADA1-76246CFA3DEB}" destId="{C62748F0-9505-4F8A-A8D4-3080B27BDC06}" srcOrd="0" destOrd="0" presId="urn:microsoft.com/office/officeart/2005/8/layout/process4"/>
    <dgm:cxn modelId="{62026EA8-E171-47BB-81F4-F5951982CC86}" type="presOf" srcId="{9D3D9590-195F-42FD-B54A-8536A4F43FDF}" destId="{9FCD1332-C68E-4ABD-9A5F-D40983009967}" srcOrd="0" destOrd="0" presId="urn:microsoft.com/office/officeart/2005/8/layout/process4"/>
    <dgm:cxn modelId="{047669FA-E3DA-497B-9B87-E417B5974179}" srcId="{9D3D9590-195F-42FD-B54A-8536A4F43FDF}" destId="{89EEE916-7272-4EBC-BA4D-101AAB5BABC4}" srcOrd="0" destOrd="0" parTransId="{E35BAFD8-6FE0-4FE8-89CD-3FCCE71D017C}" sibTransId="{198AE392-A9D2-451A-BD94-970A32C77611}"/>
    <dgm:cxn modelId="{702045FF-60FD-45F7-88A8-B8DCC854118A}" srcId="{9D3D9590-195F-42FD-B54A-8536A4F43FDF}" destId="{C17F6A67-12F6-4764-ADA1-76246CFA3DEB}" srcOrd="1" destOrd="0" parTransId="{7A24C6C2-E46F-49A8-A9C1-041E2E2C17E5}" sibTransId="{C252B203-DC15-4AD3-8B86-F81E742EB608}"/>
    <dgm:cxn modelId="{9908CC1E-53CE-4883-B805-0DF5B4D18CEA}" type="presParOf" srcId="{9FCD1332-C68E-4ABD-9A5F-D40983009967}" destId="{8C6D2D50-02B0-4E31-9FBA-71E0B33B5F74}" srcOrd="0" destOrd="0" presId="urn:microsoft.com/office/officeart/2005/8/layout/process4"/>
    <dgm:cxn modelId="{F90D610A-62FB-45CA-BB59-4E24493D4268}" type="presParOf" srcId="{8C6D2D50-02B0-4E31-9FBA-71E0B33B5F74}" destId="{C62748F0-9505-4F8A-A8D4-3080B27BDC06}" srcOrd="0" destOrd="0" presId="urn:microsoft.com/office/officeart/2005/8/layout/process4"/>
    <dgm:cxn modelId="{12023D7C-65CB-43F6-94B2-95F7185CED6B}" type="presParOf" srcId="{9FCD1332-C68E-4ABD-9A5F-D40983009967}" destId="{E4C1F5DC-8C59-4C81-91FB-7D62F75DCC90}" srcOrd="1" destOrd="0" presId="urn:microsoft.com/office/officeart/2005/8/layout/process4"/>
    <dgm:cxn modelId="{807CDC72-640C-44B3-AFBE-2E684B7B406B}" type="presParOf" srcId="{9FCD1332-C68E-4ABD-9A5F-D40983009967}" destId="{1B4DB006-501A-40C0-92F1-D28E2787CFF4}" srcOrd="2" destOrd="0" presId="urn:microsoft.com/office/officeart/2005/8/layout/process4"/>
    <dgm:cxn modelId="{ACD6E277-4BFB-4D9F-BAA1-EC71EF807C7C}" type="presParOf" srcId="{1B4DB006-501A-40C0-92F1-D28E2787CFF4}" destId="{F17A0A44-A21C-4CE0-B3A0-767AE6E824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00BAC1-A7A7-48BD-A0AF-6CBA23B43B7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2467FF63-BC2C-40BF-8F1A-02264E3DA709}">
      <dgm:prSet/>
      <dgm:spPr/>
      <dgm:t>
        <a:bodyPr/>
        <a:lstStyle/>
        <a:p>
          <a:pPr>
            <a:lnSpc>
              <a:spcPct val="100000"/>
            </a:lnSpc>
          </a:pPr>
          <a:r>
            <a:rPr lang="en-US" b="1" baseline="0" dirty="0"/>
            <a:t>Introduction</a:t>
          </a:r>
          <a:endParaRPr lang="en-US" b="1" dirty="0"/>
        </a:p>
      </dgm:t>
    </dgm:pt>
    <dgm:pt modelId="{E705BE22-D39B-4E1B-9C23-BD511B53D8BD}" type="parTrans" cxnId="{7904085B-33B7-45A7-A61D-18A9C64A2171}">
      <dgm:prSet/>
      <dgm:spPr/>
      <dgm:t>
        <a:bodyPr/>
        <a:lstStyle/>
        <a:p>
          <a:endParaRPr lang="en-US"/>
        </a:p>
      </dgm:t>
    </dgm:pt>
    <dgm:pt modelId="{A7EBF470-0C3C-403F-A9FB-AD72C43A0FA1}" type="sibTrans" cxnId="{7904085B-33B7-45A7-A61D-18A9C64A2171}">
      <dgm:prSet/>
      <dgm:spPr/>
      <dgm:t>
        <a:bodyPr/>
        <a:lstStyle/>
        <a:p>
          <a:endParaRPr lang="en-US"/>
        </a:p>
      </dgm:t>
    </dgm:pt>
    <dgm:pt modelId="{D3479947-8054-49C0-89F4-0A74FA03FD67}">
      <dgm:prSet/>
      <dgm:spPr/>
      <dgm:t>
        <a:bodyPr/>
        <a:lstStyle/>
        <a:p>
          <a:pPr>
            <a:lnSpc>
              <a:spcPct val="100000"/>
            </a:lnSpc>
          </a:pPr>
          <a:r>
            <a:rPr lang="en-US" b="1" baseline="0" dirty="0"/>
            <a:t>Collect cosponsors</a:t>
          </a:r>
          <a:endParaRPr lang="en-US" b="1" dirty="0"/>
        </a:p>
      </dgm:t>
    </dgm:pt>
    <dgm:pt modelId="{883AF14C-6C47-4857-8494-A9CCEDE4A160}" type="parTrans" cxnId="{6F707BD4-57F1-4BA6-9EBE-48A7A5ABB72F}">
      <dgm:prSet/>
      <dgm:spPr/>
      <dgm:t>
        <a:bodyPr/>
        <a:lstStyle/>
        <a:p>
          <a:endParaRPr lang="en-US"/>
        </a:p>
      </dgm:t>
    </dgm:pt>
    <dgm:pt modelId="{DEE30D72-AEA3-46C9-A420-102031236189}" type="sibTrans" cxnId="{6F707BD4-57F1-4BA6-9EBE-48A7A5ABB72F}">
      <dgm:prSet/>
      <dgm:spPr/>
      <dgm:t>
        <a:bodyPr/>
        <a:lstStyle/>
        <a:p>
          <a:endParaRPr lang="en-US"/>
        </a:p>
      </dgm:t>
    </dgm:pt>
    <dgm:pt modelId="{A5839B72-4CB0-4970-82E4-CB34DBC7F742}">
      <dgm:prSet/>
      <dgm:spPr/>
      <dgm:t>
        <a:bodyPr/>
        <a:lstStyle/>
        <a:p>
          <a:pPr>
            <a:lnSpc>
              <a:spcPct val="100000"/>
            </a:lnSpc>
          </a:pPr>
          <a:r>
            <a:rPr lang="en-US" b="1" baseline="0" dirty="0"/>
            <a:t>Committee: hearing/markup/vote</a:t>
          </a:r>
          <a:endParaRPr lang="en-US" b="1" dirty="0"/>
        </a:p>
      </dgm:t>
    </dgm:pt>
    <dgm:pt modelId="{950ED7F4-471D-4039-B2BE-54BF417671C9}" type="parTrans" cxnId="{754BEC7D-F42C-446C-96F1-E128D1668C68}">
      <dgm:prSet/>
      <dgm:spPr/>
      <dgm:t>
        <a:bodyPr/>
        <a:lstStyle/>
        <a:p>
          <a:endParaRPr lang="en-US"/>
        </a:p>
      </dgm:t>
    </dgm:pt>
    <dgm:pt modelId="{29494245-6ACA-4932-9367-48301E520A14}" type="sibTrans" cxnId="{754BEC7D-F42C-446C-96F1-E128D1668C68}">
      <dgm:prSet/>
      <dgm:spPr/>
      <dgm:t>
        <a:bodyPr/>
        <a:lstStyle/>
        <a:p>
          <a:endParaRPr lang="en-US"/>
        </a:p>
      </dgm:t>
    </dgm:pt>
    <dgm:pt modelId="{B892D388-748D-4886-A1D3-E6F68A79CED3}">
      <dgm:prSet/>
      <dgm:spPr/>
      <dgm:t>
        <a:bodyPr/>
        <a:lstStyle/>
        <a:p>
          <a:pPr>
            <a:lnSpc>
              <a:spcPct val="100000"/>
            </a:lnSpc>
          </a:pPr>
          <a:r>
            <a:rPr lang="en-US" b="1" baseline="0" dirty="0"/>
            <a:t>Floor vote</a:t>
          </a:r>
          <a:endParaRPr lang="en-US" b="1" dirty="0"/>
        </a:p>
      </dgm:t>
    </dgm:pt>
    <dgm:pt modelId="{DAA8C8E1-1AAE-4300-9098-70EE5141E109}" type="parTrans" cxnId="{E29EDF26-ACFC-4626-A83B-C368FAF1C0E3}">
      <dgm:prSet/>
      <dgm:spPr/>
      <dgm:t>
        <a:bodyPr/>
        <a:lstStyle/>
        <a:p>
          <a:endParaRPr lang="en-US"/>
        </a:p>
      </dgm:t>
    </dgm:pt>
    <dgm:pt modelId="{4D21EF9E-004D-4C8D-924D-69042E7D6BB9}" type="sibTrans" cxnId="{E29EDF26-ACFC-4626-A83B-C368FAF1C0E3}">
      <dgm:prSet/>
      <dgm:spPr/>
      <dgm:t>
        <a:bodyPr/>
        <a:lstStyle/>
        <a:p>
          <a:endParaRPr lang="en-US"/>
        </a:p>
      </dgm:t>
    </dgm:pt>
    <dgm:pt modelId="{F75AB41C-7F0E-4836-83FB-D1E669D69A3A}" type="pres">
      <dgm:prSet presAssocID="{CC00BAC1-A7A7-48BD-A0AF-6CBA23B43B7E}" presName="root" presStyleCnt="0">
        <dgm:presLayoutVars>
          <dgm:dir/>
          <dgm:resizeHandles val="exact"/>
        </dgm:presLayoutVars>
      </dgm:prSet>
      <dgm:spPr/>
    </dgm:pt>
    <dgm:pt modelId="{9D1C9FE0-5C78-4793-AE3E-E801B92B8E5F}" type="pres">
      <dgm:prSet presAssocID="{2467FF63-BC2C-40BF-8F1A-02264E3DA709}" presName="compNode" presStyleCnt="0"/>
      <dgm:spPr/>
    </dgm:pt>
    <dgm:pt modelId="{38F4F845-3863-416E-BF5A-120AEAA5FDF1}" type="pres">
      <dgm:prSet presAssocID="{2467FF63-BC2C-40BF-8F1A-02264E3DA709}" presName="bgRect" presStyleLbl="bgShp" presStyleIdx="0" presStyleCnt="4"/>
      <dgm:spPr/>
    </dgm:pt>
    <dgm:pt modelId="{85A12087-F43C-436A-ADC5-693DDE4EBA4D}" type="pres">
      <dgm:prSet presAssocID="{2467FF63-BC2C-40BF-8F1A-02264E3DA70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Like"/>
        </a:ext>
      </dgm:extLst>
    </dgm:pt>
    <dgm:pt modelId="{5538D226-8C33-4BFA-B5A3-864EE45CB760}" type="pres">
      <dgm:prSet presAssocID="{2467FF63-BC2C-40BF-8F1A-02264E3DA709}" presName="spaceRect" presStyleCnt="0"/>
      <dgm:spPr/>
    </dgm:pt>
    <dgm:pt modelId="{8843876E-473A-47A4-BE28-887369BFDF2F}" type="pres">
      <dgm:prSet presAssocID="{2467FF63-BC2C-40BF-8F1A-02264E3DA709}" presName="parTx" presStyleLbl="revTx" presStyleIdx="0" presStyleCnt="4">
        <dgm:presLayoutVars>
          <dgm:chMax val="0"/>
          <dgm:chPref val="0"/>
        </dgm:presLayoutVars>
      </dgm:prSet>
      <dgm:spPr/>
    </dgm:pt>
    <dgm:pt modelId="{A74B4EB6-BF3E-4461-B4D5-E2288ED4C430}" type="pres">
      <dgm:prSet presAssocID="{A7EBF470-0C3C-403F-A9FB-AD72C43A0FA1}" presName="sibTrans" presStyleCnt="0"/>
      <dgm:spPr/>
    </dgm:pt>
    <dgm:pt modelId="{B708622A-08DA-4938-A9DA-FF7F3BAB1165}" type="pres">
      <dgm:prSet presAssocID="{D3479947-8054-49C0-89F4-0A74FA03FD67}" presName="compNode" presStyleCnt="0"/>
      <dgm:spPr/>
    </dgm:pt>
    <dgm:pt modelId="{B287030E-7BDF-4674-885D-74B2261E4D7A}" type="pres">
      <dgm:prSet presAssocID="{D3479947-8054-49C0-89F4-0A74FA03FD67}" presName="bgRect" presStyleLbl="bgShp" presStyleIdx="1" presStyleCnt="4"/>
      <dgm:spPr/>
    </dgm:pt>
    <dgm:pt modelId="{C2C935D9-14DA-4F1F-9746-84F1D4037161}" type="pres">
      <dgm:prSet presAssocID="{D3479947-8054-49C0-89F4-0A74FA03FD6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RM Customer Insights App"/>
        </a:ext>
      </dgm:extLst>
    </dgm:pt>
    <dgm:pt modelId="{EFC0755F-E054-4BCE-AA0E-406F8C8497CB}" type="pres">
      <dgm:prSet presAssocID="{D3479947-8054-49C0-89F4-0A74FA03FD67}" presName="spaceRect" presStyleCnt="0"/>
      <dgm:spPr/>
    </dgm:pt>
    <dgm:pt modelId="{65EF2193-D8A2-4D89-813D-475ACFF577C2}" type="pres">
      <dgm:prSet presAssocID="{D3479947-8054-49C0-89F4-0A74FA03FD67}" presName="parTx" presStyleLbl="revTx" presStyleIdx="1" presStyleCnt="4">
        <dgm:presLayoutVars>
          <dgm:chMax val="0"/>
          <dgm:chPref val="0"/>
        </dgm:presLayoutVars>
      </dgm:prSet>
      <dgm:spPr/>
    </dgm:pt>
    <dgm:pt modelId="{D2B56118-D966-4B92-BDDD-284EF297BEBF}" type="pres">
      <dgm:prSet presAssocID="{DEE30D72-AEA3-46C9-A420-102031236189}" presName="sibTrans" presStyleCnt="0"/>
      <dgm:spPr/>
    </dgm:pt>
    <dgm:pt modelId="{E40DBB29-0964-4893-8FE4-B62A4E0D098E}" type="pres">
      <dgm:prSet presAssocID="{A5839B72-4CB0-4970-82E4-CB34DBC7F742}" presName="compNode" presStyleCnt="0"/>
      <dgm:spPr/>
    </dgm:pt>
    <dgm:pt modelId="{F14A12C6-6781-4AC3-84DA-B906C796FC5F}" type="pres">
      <dgm:prSet presAssocID="{A5839B72-4CB0-4970-82E4-CB34DBC7F742}" presName="bgRect" presStyleLbl="bgShp" presStyleIdx="2" presStyleCnt="4"/>
      <dgm:spPr/>
    </dgm:pt>
    <dgm:pt modelId="{3753D92F-AB8C-42F7-90EF-44EA691592D8}" type="pres">
      <dgm:prSet presAssocID="{A5839B72-4CB0-4970-82E4-CB34DBC7F74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ile HTML"/>
        </a:ext>
      </dgm:extLst>
    </dgm:pt>
    <dgm:pt modelId="{AB958BFE-F88A-426D-9A17-FE879067AE89}" type="pres">
      <dgm:prSet presAssocID="{A5839B72-4CB0-4970-82E4-CB34DBC7F742}" presName="spaceRect" presStyleCnt="0"/>
      <dgm:spPr/>
    </dgm:pt>
    <dgm:pt modelId="{1C895742-6EE0-470A-A4F2-52B2DD45AB66}" type="pres">
      <dgm:prSet presAssocID="{A5839B72-4CB0-4970-82E4-CB34DBC7F742}" presName="parTx" presStyleLbl="revTx" presStyleIdx="2" presStyleCnt="4">
        <dgm:presLayoutVars>
          <dgm:chMax val="0"/>
          <dgm:chPref val="0"/>
        </dgm:presLayoutVars>
      </dgm:prSet>
      <dgm:spPr/>
    </dgm:pt>
    <dgm:pt modelId="{54C2213B-F85E-44C9-8DD0-0D71D732129A}" type="pres">
      <dgm:prSet presAssocID="{29494245-6ACA-4932-9367-48301E520A14}" presName="sibTrans" presStyleCnt="0"/>
      <dgm:spPr/>
    </dgm:pt>
    <dgm:pt modelId="{0397A23D-F223-4E31-85A5-D2CCAF124996}" type="pres">
      <dgm:prSet presAssocID="{B892D388-748D-4886-A1D3-E6F68A79CED3}" presName="compNode" presStyleCnt="0"/>
      <dgm:spPr/>
    </dgm:pt>
    <dgm:pt modelId="{661A200B-5CE3-4325-B258-4CDB203888BA}" type="pres">
      <dgm:prSet presAssocID="{B892D388-748D-4886-A1D3-E6F68A79CED3}" presName="bgRect" presStyleLbl="bgShp" presStyleIdx="3" presStyleCnt="4"/>
      <dgm:spPr/>
    </dgm:pt>
    <dgm:pt modelId="{77093534-6388-422E-B6EC-F0D1426CE527}" type="pres">
      <dgm:prSet presAssocID="{B892D388-748D-4886-A1D3-E6F68A79CED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Id Badge"/>
        </a:ext>
      </dgm:extLst>
    </dgm:pt>
    <dgm:pt modelId="{C0B37D73-2E6F-4C1B-8832-6D067DE1D82F}" type="pres">
      <dgm:prSet presAssocID="{B892D388-748D-4886-A1D3-E6F68A79CED3}" presName="spaceRect" presStyleCnt="0"/>
      <dgm:spPr/>
    </dgm:pt>
    <dgm:pt modelId="{18564098-8A1B-43BE-B5B6-B288ACCE4156}" type="pres">
      <dgm:prSet presAssocID="{B892D388-748D-4886-A1D3-E6F68A79CED3}" presName="parTx" presStyleLbl="revTx" presStyleIdx="3" presStyleCnt="4">
        <dgm:presLayoutVars>
          <dgm:chMax val="0"/>
          <dgm:chPref val="0"/>
        </dgm:presLayoutVars>
      </dgm:prSet>
      <dgm:spPr/>
    </dgm:pt>
  </dgm:ptLst>
  <dgm:cxnLst>
    <dgm:cxn modelId="{8C324D00-D21C-43D3-B029-5D4476053DFB}" type="presOf" srcId="{CC00BAC1-A7A7-48BD-A0AF-6CBA23B43B7E}" destId="{F75AB41C-7F0E-4836-83FB-D1E669D69A3A}" srcOrd="0" destOrd="0" presId="urn:microsoft.com/office/officeart/2018/2/layout/IconVerticalSolidList"/>
    <dgm:cxn modelId="{E29EDF26-ACFC-4626-A83B-C368FAF1C0E3}" srcId="{CC00BAC1-A7A7-48BD-A0AF-6CBA23B43B7E}" destId="{B892D388-748D-4886-A1D3-E6F68A79CED3}" srcOrd="3" destOrd="0" parTransId="{DAA8C8E1-1AAE-4300-9098-70EE5141E109}" sibTransId="{4D21EF9E-004D-4C8D-924D-69042E7D6BB9}"/>
    <dgm:cxn modelId="{A94C9A35-7C04-4757-A751-E390089C17C5}" type="presOf" srcId="{2467FF63-BC2C-40BF-8F1A-02264E3DA709}" destId="{8843876E-473A-47A4-BE28-887369BFDF2F}" srcOrd="0" destOrd="0" presId="urn:microsoft.com/office/officeart/2018/2/layout/IconVerticalSolidList"/>
    <dgm:cxn modelId="{3798963B-959B-497E-BF8D-B0CA6C1502E1}" type="presOf" srcId="{A5839B72-4CB0-4970-82E4-CB34DBC7F742}" destId="{1C895742-6EE0-470A-A4F2-52B2DD45AB66}" srcOrd="0" destOrd="0" presId="urn:microsoft.com/office/officeart/2018/2/layout/IconVerticalSolidList"/>
    <dgm:cxn modelId="{7904085B-33B7-45A7-A61D-18A9C64A2171}" srcId="{CC00BAC1-A7A7-48BD-A0AF-6CBA23B43B7E}" destId="{2467FF63-BC2C-40BF-8F1A-02264E3DA709}" srcOrd="0" destOrd="0" parTransId="{E705BE22-D39B-4E1B-9C23-BD511B53D8BD}" sibTransId="{A7EBF470-0C3C-403F-A9FB-AD72C43A0FA1}"/>
    <dgm:cxn modelId="{754BEC7D-F42C-446C-96F1-E128D1668C68}" srcId="{CC00BAC1-A7A7-48BD-A0AF-6CBA23B43B7E}" destId="{A5839B72-4CB0-4970-82E4-CB34DBC7F742}" srcOrd="2" destOrd="0" parTransId="{950ED7F4-471D-4039-B2BE-54BF417671C9}" sibTransId="{29494245-6ACA-4932-9367-48301E520A14}"/>
    <dgm:cxn modelId="{8540A792-BADE-4EA2-8125-D17D125CA5DE}" type="presOf" srcId="{B892D388-748D-4886-A1D3-E6F68A79CED3}" destId="{18564098-8A1B-43BE-B5B6-B288ACCE4156}" srcOrd="0" destOrd="0" presId="urn:microsoft.com/office/officeart/2018/2/layout/IconVerticalSolidList"/>
    <dgm:cxn modelId="{AA2752B0-703B-4802-91A0-B3AF128ED5DD}" type="presOf" srcId="{D3479947-8054-49C0-89F4-0A74FA03FD67}" destId="{65EF2193-D8A2-4D89-813D-475ACFF577C2}" srcOrd="0" destOrd="0" presId="urn:microsoft.com/office/officeart/2018/2/layout/IconVerticalSolidList"/>
    <dgm:cxn modelId="{6F707BD4-57F1-4BA6-9EBE-48A7A5ABB72F}" srcId="{CC00BAC1-A7A7-48BD-A0AF-6CBA23B43B7E}" destId="{D3479947-8054-49C0-89F4-0A74FA03FD67}" srcOrd="1" destOrd="0" parTransId="{883AF14C-6C47-4857-8494-A9CCEDE4A160}" sibTransId="{DEE30D72-AEA3-46C9-A420-102031236189}"/>
    <dgm:cxn modelId="{4B07A050-B898-41B6-B5FD-FEE018CE6484}" type="presParOf" srcId="{F75AB41C-7F0E-4836-83FB-D1E669D69A3A}" destId="{9D1C9FE0-5C78-4793-AE3E-E801B92B8E5F}" srcOrd="0" destOrd="0" presId="urn:microsoft.com/office/officeart/2018/2/layout/IconVerticalSolidList"/>
    <dgm:cxn modelId="{41305DAD-0634-41F8-A2C6-752673691D3A}" type="presParOf" srcId="{9D1C9FE0-5C78-4793-AE3E-E801B92B8E5F}" destId="{38F4F845-3863-416E-BF5A-120AEAA5FDF1}" srcOrd="0" destOrd="0" presId="urn:microsoft.com/office/officeart/2018/2/layout/IconVerticalSolidList"/>
    <dgm:cxn modelId="{9CC76499-966F-4128-83CD-415FAA4526A7}" type="presParOf" srcId="{9D1C9FE0-5C78-4793-AE3E-E801B92B8E5F}" destId="{85A12087-F43C-436A-ADC5-693DDE4EBA4D}" srcOrd="1" destOrd="0" presId="urn:microsoft.com/office/officeart/2018/2/layout/IconVerticalSolidList"/>
    <dgm:cxn modelId="{C4CB53E3-B632-4513-930F-131F7F26B665}" type="presParOf" srcId="{9D1C9FE0-5C78-4793-AE3E-E801B92B8E5F}" destId="{5538D226-8C33-4BFA-B5A3-864EE45CB760}" srcOrd="2" destOrd="0" presId="urn:microsoft.com/office/officeart/2018/2/layout/IconVerticalSolidList"/>
    <dgm:cxn modelId="{9EA7EE13-7EBE-442B-B0FA-8531A6081D58}" type="presParOf" srcId="{9D1C9FE0-5C78-4793-AE3E-E801B92B8E5F}" destId="{8843876E-473A-47A4-BE28-887369BFDF2F}" srcOrd="3" destOrd="0" presId="urn:microsoft.com/office/officeart/2018/2/layout/IconVerticalSolidList"/>
    <dgm:cxn modelId="{556E3663-19B4-4141-9885-33BA4CFDE93C}" type="presParOf" srcId="{F75AB41C-7F0E-4836-83FB-D1E669D69A3A}" destId="{A74B4EB6-BF3E-4461-B4D5-E2288ED4C430}" srcOrd="1" destOrd="0" presId="urn:microsoft.com/office/officeart/2018/2/layout/IconVerticalSolidList"/>
    <dgm:cxn modelId="{1F92AB3B-B593-4D74-A662-C06C0B148956}" type="presParOf" srcId="{F75AB41C-7F0E-4836-83FB-D1E669D69A3A}" destId="{B708622A-08DA-4938-A9DA-FF7F3BAB1165}" srcOrd="2" destOrd="0" presId="urn:microsoft.com/office/officeart/2018/2/layout/IconVerticalSolidList"/>
    <dgm:cxn modelId="{5CCB332E-F5A0-4F56-9DE8-38E9EC70BE49}" type="presParOf" srcId="{B708622A-08DA-4938-A9DA-FF7F3BAB1165}" destId="{B287030E-7BDF-4674-885D-74B2261E4D7A}" srcOrd="0" destOrd="0" presId="urn:microsoft.com/office/officeart/2018/2/layout/IconVerticalSolidList"/>
    <dgm:cxn modelId="{ABCD830A-54EB-456A-8D73-61D432E7518A}" type="presParOf" srcId="{B708622A-08DA-4938-A9DA-FF7F3BAB1165}" destId="{C2C935D9-14DA-4F1F-9746-84F1D4037161}" srcOrd="1" destOrd="0" presId="urn:microsoft.com/office/officeart/2018/2/layout/IconVerticalSolidList"/>
    <dgm:cxn modelId="{8BEA0B0E-50BA-49EF-885A-B44EC8F2BC39}" type="presParOf" srcId="{B708622A-08DA-4938-A9DA-FF7F3BAB1165}" destId="{EFC0755F-E054-4BCE-AA0E-406F8C8497CB}" srcOrd="2" destOrd="0" presId="urn:microsoft.com/office/officeart/2018/2/layout/IconVerticalSolidList"/>
    <dgm:cxn modelId="{A77D4E51-6434-4E3C-A5CF-55095A36C22F}" type="presParOf" srcId="{B708622A-08DA-4938-A9DA-FF7F3BAB1165}" destId="{65EF2193-D8A2-4D89-813D-475ACFF577C2}" srcOrd="3" destOrd="0" presId="urn:microsoft.com/office/officeart/2018/2/layout/IconVerticalSolidList"/>
    <dgm:cxn modelId="{9224F592-DC82-4059-920C-1F334CB229FE}" type="presParOf" srcId="{F75AB41C-7F0E-4836-83FB-D1E669D69A3A}" destId="{D2B56118-D966-4B92-BDDD-284EF297BEBF}" srcOrd="3" destOrd="0" presId="urn:microsoft.com/office/officeart/2018/2/layout/IconVerticalSolidList"/>
    <dgm:cxn modelId="{B04E9F8B-D445-401A-AE94-D60FE18A7847}" type="presParOf" srcId="{F75AB41C-7F0E-4836-83FB-D1E669D69A3A}" destId="{E40DBB29-0964-4893-8FE4-B62A4E0D098E}" srcOrd="4" destOrd="0" presId="urn:microsoft.com/office/officeart/2018/2/layout/IconVerticalSolidList"/>
    <dgm:cxn modelId="{ACBD4D21-AF16-400A-84D8-652511442EA4}" type="presParOf" srcId="{E40DBB29-0964-4893-8FE4-B62A4E0D098E}" destId="{F14A12C6-6781-4AC3-84DA-B906C796FC5F}" srcOrd="0" destOrd="0" presId="urn:microsoft.com/office/officeart/2018/2/layout/IconVerticalSolidList"/>
    <dgm:cxn modelId="{9B56FBA7-E1BF-477C-A9AD-01157F1E2BAC}" type="presParOf" srcId="{E40DBB29-0964-4893-8FE4-B62A4E0D098E}" destId="{3753D92F-AB8C-42F7-90EF-44EA691592D8}" srcOrd="1" destOrd="0" presId="urn:microsoft.com/office/officeart/2018/2/layout/IconVerticalSolidList"/>
    <dgm:cxn modelId="{0FB79764-209C-41AC-8EB3-9DE1CE8A0AD6}" type="presParOf" srcId="{E40DBB29-0964-4893-8FE4-B62A4E0D098E}" destId="{AB958BFE-F88A-426D-9A17-FE879067AE89}" srcOrd="2" destOrd="0" presId="urn:microsoft.com/office/officeart/2018/2/layout/IconVerticalSolidList"/>
    <dgm:cxn modelId="{FFA640E9-46E1-401E-B2C8-853F4EA82D86}" type="presParOf" srcId="{E40DBB29-0964-4893-8FE4-B62A4E0D098E}" destId="{1C895742-6EE0-470A-A4F2-52B2DD45AB66}" srcOrd="3" destOrd="0" presId="urn:microsoft.com/office/officeart/2018/2/layout/IconVerticalSolidList"/>
    <dgm:cxn modelId="{30ABC94E-5214-4699-B383-42FB251811E3}" type="presParOf" srcId="{F75AB41C-7F0E-4836-83FB-D1E669D69A3A}" destId="{54C2213B-F85E-44C9-8DD0-0D71D732129A}" srcOrd="5" destOrd="0" presId="urn:microsoft.com/office/officeart/2018/2/layout/IconVerticalSolidList"/>
    <dgm:cxn modelId="{3DE25EEA-8C5E-4FD5-BACA-8B6581ECA3FE}" type="presParOf" srcId="{F75AB41C-7F0E-4836-83FB-D1E669D69A3A}" destId="{0397A23D-F223-4E31-85A5-D2CCAF124996}" srcOrd="6" destOrd="0" presId="urn:microsoft.com/office/officeart/2018/2/layout/IconVerticalSolidList"/>
    <dgm:cxn modelId="{4854DE8D-8295-4E87-B452-7E04C55BFC5B}" type="presParOf" srcId="{0397A23D-F223-4E31-85A5-D2CCAF124996}" destId="{661A200B-5CE3-4325-B258-4CDB203888BA}" srcOrd="0" destOrd="0" presId="urn:microsoft.com/office/officeart/2018/2/layout/IconVerticalSolidList"/>
    <dgm:cxn modelId="{10426996-5D86-453B-995E-89C4D29FF368}" type="presParOf" srcId="{0397A23D-F223-4E31-85A5-D2CCAF124996}" destId="{77093534-6388-422E-B6EC-F0D1426CE527}" srcOrd="1" destOrd="0" presId="urn:microsoft.com/office/officeart/2018/2/layout/IconVerticalSolidList"/>
    <dgm:cxn modelId="{34802971-BB57-438A-B440-A84FA1273A90}" type="presParOf" srcId="{0397A23D-F223-4E31-85A5-D2CCAF124996}" destId="{C0B37D73-2E6F-4C1B-8832-6D067DE1D82F}" srcOrd="2" destOrd="0" presId="urn:microsoft.com/office/officeart/2018/2/layout/IconVerticalSolidList"/>
    <dgm:cxn modelId="{0CDB5BC7-1006-4694-9023-669D8828A12C}" type="presParOf" srcId="{0397A23D-F223-4E31-85A5-D2CCAF124996}" destId="{18564098-8A1B-43BE-B5B6-B288ACCE415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8EBCAB-CE13-4D72-8D61-2E4016755EA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107B2331-21F2-4290-A2AA-145341D0D32D}">
      <dgm:prSet/>
      <dgm:spPr/>
      <dgm:t>
        <a:bodyPr/>
        <a:lstStyle/>
        <a:p>
          <a:r>
            <a:rPr lang="en-US" b="1" baseline="0"/>
            <a:t>115</a:t>
          </a:r>
          <a:r>
            <a:rPr lang="en-US" b="1" baseline="30000"/>
            <a:t>th</a:t>
          </a:r>
          <a:r>
            <a:rPr lang="en-US" b="1" baseline="0"/>
            <a:t> Congress</a:t>
          </a:r>
          <a:endParaRPr lang="en-US"/>
        </a:p>
      </dgm:t>
    </dgm:pt>
    <dgm:pt modelId="{55FCED4D-8765-49F5-8F45-A93285497BAE}" type="parTrans" cxnId="{C2BCBE95-59D4-4B48-BE13-7EC71BB7149E}">
      <dgm:prSet/>
      <dgm:spPr/>
      <dgm:t>
        <a:bodyPr/>
        <a:lstStyle/>
        <a:p>
          <a:endParaRPr lang="en-US"/>
        </a:p>
      </dgm:t>
    </dgm:pt>
    <dgm:pt modelId="{4587A10A-7E8E-4D8E-A1B4-17CAF13708B2}" type="sibTrans" cxnId="{C2BCBE95-59D4-4B48-BE13-7EC71BB7149E}">
      <dgm:prSet/>
      <dgm:spPr/>
      <dgm:t>
        <a:bodyPr/>
        <a:lstStyle/>
        <a:p>
          <a:endParaRPr lang="en-US"/>
        </a:p>
      </dgm:t>
    </dgm:pt>
    <dgm:pt modelId="{10C85BC0-9C7C-44EC-A10C-D31EC3B231A4}">
      <dgm:prSet/>
      <dgm:spPr/>
      <dgm:t>
        <a:bodyPr/>
        <a:lstStyle/>
        <a:p>
          <a:r>
            <a:rPr lang="en-US" baseline="0"/>
            <a:t>Introduced in the House Only</a:t>
          </a:r>
          <a:endParaRPr lang="en-US"/>
        </a:p>
      </dgm:t>
    </dgm:pt>
    <dgm:pt modelId="{F12FF46D-D24E-4FBE-8F6E-CB9657776AC4}" type="parTrans" cxnId="{7D18C865-17B8-4236-8355-CC59C5F77A64}">
      <dgm:prSet/>
      <dgm:spPr/>
      <dgm:t>
        <a:bodyPr/>
        <a:lstStyle/>
        <a:p>
          <a:endParaRPr lang="en-US"/>
        </a:p>
      </dgm:t>
    </dgm:pt>
    <dgm:pt modelId="{4BB7077C-5F5F-4157-A2E1-DD217AC8DB4F}" type="sibTrans" cxnId="{7D18C865-17B8-4236-8355-CC59C5F77A64}">
      <dgm:prSet/>
      <dgm:spPr/>
      <dgm:t>
        <a:bodyPr/>
        <a:lstStyle/>
        <a:p>
          <a:endParaRPr lang="en-US"/>
        </a:p>
      </dgm:t>
    </dgm:pt>
    <dgm:pt modelId="{FB63F9C8-592C-476A-83C4-F6A31CE541AD}">
      <dgm:prSet/>
      <dgm:spPr/>
      <dgm:t>
        <a:bodyPr/>
        <a:lstStyle/>
        <a:p>
          <a:r>
            <a:rPr lang="en-US" baseline="0"/>
            <a:t>King/Castor</a:t>
          </a:r>
          <a:endParaRPr lang="en-US"/>
        </a:p>
      </dgm:t>
    </dgm:pt>
    <dgm:pt modelId="{FDA7FA32-0E55-42D5-9887-2CBBFA502946}" type="parTrans" cxnId="{93168B73-7CE8-45FE-9FA3-9ED3678474A0}">
      <dgm:prSet/>
      <dgm:spPr/>
      <dgm:t>
        <a:bodyPr/>
        <a:lstStyle/>
        <a:p>
          <a:endParaRPr lang="en-US"/>
        </a:p>
      </dgm:t>
    </dgm:pt>
    <dgm:pt modelId="{0FB015A6-F6FF-4D14-9560-16915CEFB17D}" type="sibTrans" cxnId="{93168B73-7CE8-45FE-9FA3-9ED3678474A0}">
      <dgm:prSet/>
      <dgm:spPr/>
      <dgm:t>
        <a:bodyPr/>
        <a:lstStyle/>
        <a:p>
          <a:endParaRPr lang="en-US"/>
        </a:p>
      </dgm:t>
    </dgm:pt>
    <dgm:pt modelId="{F058C853-E972-4548-A486-AD174FA3A21E}">
      <dgm:prSet/>
      <dgm:spPr/>
      <dgm:t>
        <a:bodyPr/>
        <a:lstStyle/>
        <a:p>
          <a:r>
            <a:rPr lang="en-US" baseline="0"/>
            <a:t>96 House cosponsors</a:t>
          </a:r>
          <a:endParaRPr lang="en-US"/>
        </a:p>
      </dgm:t>
    </dgm:pt>
    <dgm:pt modelId="{D8435968-AACD-4186-9E0A-BC251BA980B7}" type="parTrans" cxnId="{26627834-F270-4354-8BA4-1D984B252065}">
      <dgm:prSet/>
      <dgm:spPr/>
      <dgm:t>
        <a:bodyPr/>
        <a:lstStyle/>
        <a:p>
          <a:endParaRPr lang="en-US"/>
        </a:p>
      </dgm:t>
    </dgm:pt>
    <dgm:pt modelId="{04E8C9E4-5FF3-41AB-8A31-2D03DF355996}" type="sibTrans" cxnId="{26627834-F270-4354-8BA4-1D984B252065}">
      <dgm:prSet/>
      <dgm:spPr/>
      <dgm:t>
        <a:bodyPr/>
        <a:lstStyle/>
        <a:p>
          <a:endParaRPr lang="en-US"/>
        </a:p>
      </dgm:t>
    </dgm:pt>
    <dgm:pt modelId="{57EB9488-B2C5-42A3-AF8A-21B85B135E4A}">
      <dgm:prSet/>
      <dgm:spPr/>
      <dgm:t>
        <a:bodyPr/>
        <a:lstStyle/>
        <a:p>
          <a:r>
            <a:rPr lang="en-US" b="1" baseline="0"/>
            <a:t>116</a:t>
          </a:r>
          <a:r>
            <a:rPr lang="en-US" b="1" baseline="30000"/>
            <a:t>th</a:t>
          </a:r>
          <a:r>
            <a:rPr lang="en-US" b="1" baseline="0"/>
            <a:t> Congress</a:t>
          </a:r>
          <a:endParaRPr lang="en-US"/>
        </a:p>
      </dgm:t>
    </dgm:pt>
    <dgm:pt modelId="{CE449FCE-D24D-4B43-BB1C-3646A794577F}" type="parTrans" cxnId="{4768360F-3CCC-4849-8DF4-AB534A75824B}">
      <dgm:prSet/>
      <dgm:spPr/>
      <dgm:t>
        <a:bodyPr/>
        <a:lstStyle/>
        <a:p>
          <a:endParaRPr lang="en-US"/>
        </a:p>
      </dgm:t>
    </dgm:pt>
    <dgm:pt modelId="{D8BBC52D-EBB7-4A63-B86C-EEE073FA4B1E}" type="sibTrans" cxnId="{4768360F-3CCC-4849-8DF4-AB534A75824B}">
      <dgm:prSet/>
      <dgm:spPr/>
      <dgm:t>
        <a:bodyPr/>
        <a:lstStyle/>
        <a:p>
          <a:endParaRPr lang="en-US"/>
        </a:p>
      </dgm:t>
    </dgm:pt>
    <dgm:pt modelId="{0078AE61-51B2-4C44-91DB-26937FACDB99}">
      <dgm:prSet/>
      <dgm:spPr/>
      <dgm:t>
        <a:bodyPr/>
        <a:lstStyle/>
        <a:p>
          <a:r>
            <a:rPr lang="en-US" baseline="0"/>
            <a:t>House: King/Castor 180 cosponsors</a:t>
          </a:r>
          <a:endParaRPr lang="en-US"/>
        </a:p>
      </dgm:t>
    </dgm:pt>
    <dgm:pt modelId="{EEC37C59-9579-4DBF-A1E5-CEEFBFB370CE}" type="parTrans" cxnId="{2191F9F0-9ECE-45EC-AA6E-B9C12146D229}">
      <dgm:prSet/>
      <dgm:spPr/>
      <dgm:t>
        <a:bodyPr/>
        <a:lstStyle/>
        <a:p>
          <a:endParaRPr lang="en-US"/>
        </a:p>
      </dgm:t>
    </dgm:pt>
    <dgm:pt modelId="{5853471E-3896-4845-80DC-CFFFED6A3A5B}" type="sibTrans" cxnId="{2191F9F0-9ECE-45EC-AA6E-B9C12146D229}">
      <dgm:prSet/>
      <dgm:spPr/>
      <dgm:t>
        <a:bodyPr/>
        <a:lstStyle/>
        <a:p>
          <a:endParaRPr lang="en-US"/>
        </a:p>
      </dgm:t>
    </dgm:pt>
    <dgm:pt modelId="{609E1B80-82CC-4A09-B8DF-564CA5077990}">
      <dgm:prSet/>
      <dgm:spPr/>
      <dgm:t>
        <a:bodyPr/>
        <a:lstStyle/>
        <a:p>
          <a:r>
            <a:rPr lang="en-US" baseline="0"/>
            <a:t>Senate: McSally/Murphy 24 cosponsors</a:t>
          </a:r>
          <a:endParaRPr lang="en-US"/>
        </a:p>
      </dgm:t>
    </dgm:pt>
    <dgm:pt modelId="{6C90C7FB-C321-45C2-8968-3A998DF0E76C}" type="parTrans" cxnId="{37445ACE-5AA6-4AAE-BC80-F6917F910BAA}">
      <dgm:prSet/>
      <dgm:spPr/>
      <dgm:t>
        <a:bodyPr/>
        <a:lstStyle/>
        <a:p>
          <a:endParaRPr lang="en-US"/>
        </a:p>
      </dgm:t>
    </dgm:pt>
    <dgm:pt modelId="{5861896A-28CE-445B-8E8C-06D644DD378D}" type="sibTrans" cxnId="{37445ACE-5AA6-4AAE-BC80-F6917F910BAA}">
      <dgm:prSet/>
      <dgm:spPr/>
      <dgm:t>
        <a:bodyPr/>
        <a:lstStyle/>
        <a:p>
          <a:endParaRPr lang="en-US"/>
        </a:p>
      </dgm:t>
    </dgm:pt>
    <dgm:pt modelId="{4947FC88-1448-4FB6-A053-0A67918C2618}">
      <dgm:prSet/>
      <dgm:spPr/>
      <dgm:t>
        <a:bodyPr/>
        <a:lstStyle/>
        <a:p>
          <a:r>
            <a:rPr lang="en-US" b="1" baseline="0"/>
            <a:t>117</a:t>
          </a:r>
          <a:r>
            <a:rPr lang="en-US" b="1" baseline="30000"/>
            <a:t>th</a:t>
          </a:r>
          <a:r>
            <a:rPr lang="en-US" b="1" baseline="0"/>
            <a:t> Congress</a:t>
          </a:r>
          <a:endParaRPr lang="en-US"/>
        </a:p>
      </dgm:t>
    </dgm:pt>
    <dgm:pt modelId="{ABDCEA40-2922-4101-9D2B-F91714A586E9}" type="parTrans" cxnId="{C555FFC5-276C-4FE5-B83B-92867495F119}">
      <dgm:prSet/>
      <dgm:spPr/>
      <dgm:t>
        <a:bodyPr/>
        <a:lstStyle/>
        <a:p>
          <a:endParaRPr lang="en-US"/>
        </a:p>
      </dgm:t>
    </dgm:pt>
    <dgm:pt modelId="{BA6FD60E-ABB9-44EA-945B-15B31F081333}" type="sibTrans" cxnId="{C555FFC5-276C-4FE5-B83B-92867495F119}">
      <dgm:prSet/>
      <dgm:spPr/>
      <dgm:t>
        <a:bodyPr/>
        <a:lstStyle/>
        <a:p>
          <a:endParaRPr lang="en-US"/>
        </a:p>
      </dgm:t>
    </dgm:pt>
    <dgm:pt modelId="{B823E11F-07C5-46A2-8CC0-8F634048CE4E}">
      <dgm:prSet/>
      <dgm:spPr/>
      <dgm:t>
        <a:bodyPr/>
        <a:lstStyle/>
        <a:p>
          <a:r>
            <a:rPr lang="en-US" baseline="0"/>
            <a:t>House: Castor/Katko 240 cosponsors</a:t>
          </a:r>
          <a:endParaRPr lang="en-US"/>
        </a:p>
      </dgm:t>
    </dgm:pt>
    <dgm:pt modelId="{1A7C2CFB-5205-4EB8-98F5-D58C39ED0CFC}" type="parTrans" cxnId="{13AE5415-C5F8-4A24-9D2D-CAB55FDCF025}">
      <dgm:prSet/>
      <dgm:spPr/>
      <dgm:t>
        <a:bodyPr/>
        <a:lstStyle/>
        <a:p>
          <a:endParaRPr lang="en-US"/>
        </a:p>
      </dgm:t>
    </dgm:pt>
    <dgm:pt modelId="{F2FFD7E6-F218-4B40-B845-C54F53CB796E}" type="sibTrans" cxnId="{13AE5415-C5F8-4A24-9D2D-CAB55FDCF025}">
      <dgm:prSet/>
      <dgm:spPr/>
      <dgm:t>
        <a:bodyPr/>
        <a:lstStyle/>
        <a:p>
          <a:endParaRPr lang="en-US"/>
        </a:p>
      </dgm:t>
    </dgm:pt>
    <dgm:pt modelId="{05CFFE9A-27E2-4CF6-8DEE-2249AA60F747}">
      <dgm:prSet/>
      <dgm:spPr/>
      <dgm:t>
        <a:bodyPr/>
        <a:lstStyle/>
        <a:p>
          <a:r>
            <a:rPr lang="en-US" baseline="0"/>
            <a:t>Senate: Murphy/Ernst 29 cosponsors</a:t>
          </a:r>
          <a:endParaRPr lang="en-US"/>
        </a:p>
      </dgm:t>
    </dgm:pt>
    <dgm:pt modelId="{13486A43-718B-46FC-9450-F48F1A94170D}" type="parTrans" cxnId="{0BFDED58-F657-4058-AFC6-D0B968815BCA}">
      <dgm:prSet/>
      <dgm:spPr/>
      <dgm:t>
        <a:bodyPr/>
        <a:lstStyle/>
        <a:p>
          <a:endParaRPr lang="en-US"/>
        </a:p>
      </dgm:t>
    </dgm:pt>
    <dgm:pt modelId="{543656A5-BCC2-46DA-8428-73DFCFEF8112}" type="sibTrans" cxnId="{0BFDED58-F657-4058-AFC6-D0B968815BCA}">
      <dgm:prSet/>
      <dgm:spPr/>
      <dgm:t>
        <a:bodyPr/>
        <a:lstStyle/>
        <a:p>
          <a:endParaRPr lang="en-US"/>
        </a:p>
      </dgm:t>
    </dgm:pt>
    <dgm:pt modelId="{858C0FB6-42E2-4E00-AA98-A6284ACC0FBA}" type="pres">
      <dgm:prSet presAssocID="{358EBCAB-CE13-4D72-8D61-2E4016755EA4}" presName="vert0" presStyleCnt="0">
        <dgm:presLayoutVars>
          <dgm:dir/>
          <dgm:animOne val="branch"/>
          <dgm:animLvl val="lvl"/>
        </dgm:presLayoutVars>
      </dgm:prSet>
      <dgm:spPr/>
    </dgm:pt>
    <dgm:pt modelId="{E1591152-6803-4817-AF83-50173299A1B3}" type="pres">
      <dgm:prSet presAssocID="{107B2331-21F2-4290-A2AA-145341D0D32D}" presName="thickLine" presStyleLbl="alignNode1" presStyleIdx="0" presStyleCnt="3"/>
      <dgm:spPr/>
    </dgm:pt>
    <dgm:pt modelId="{CA72091B-FCDC-401D-8257-7DB6FF91BA34}" type="pres">
      <dgm:prSet presAssocID="{107B2331-21F2-4290-A2AA-145341D0D32D}" presName="horz1" presStyleCnt="0"/>
      <dgm:spPr/>
    </dgm:pt>
    <dgm:pt modelId="{01AE3D48-B78E-4F35-9143-ACBF7F151BB4}" type="pres">
      <dgm:prSet presAssocID="{107B2331-21F2-4290-A2AA-145341D0D32D}" presName="tx1" presStyleLbl="revTx" presStyleIdx="0" presStyleCnt="10"/>
      <dgm:spPr/>
    </dgm:pt>
    <dgm:pt modelId="{10AFF246-B018-4C60-899E-3B6DF614466D}" type="pres">
      <dgm:prSet presAssocID="{107B2331-21F2-4290-A2AA-145341D0D32D}" presName="vert1" presStyleCnt="0"/>
      <dgm:spPr/>
    </dgm:pt>
    <dgm:pt modelId="{DA5A0C1E-3589-47E3-B4B7-8A204A930BD6}" type="pres">
      <dgm:prSet presAssocID="{10C85BC0-9C7C-44EC-A10C-D31EC3B231A4}" presName="vertSpace2a" presStyleCnt="0"/>
      <dgm:spPr/>
    </dgm:pt>
    <dgm:pt modelId="{59749DC6-3CB6-4B9E-B55E-BA46069AC742}" type="pres">
      <dgm:prSet presAssocID="{10C85BC0-9C7C-44EC-A10C-D31EC3B231A4}" presName="horz2" presStyleCnt="0"/>
      <dgm:spPr/>
    </dgm:pt>
    <dgm:pt modelId="{6D5CBEE1-B541-48E7-A6A7-AF496D92E048}" type="pres">
      <dgm:prSet presAssocID="{10C85BC0-9C7C-44EC-A10C-D31EC3B231A4}" presName="horzSpace2" presStyleCnt="0"/>
      <dgm:spPr/>
    </dgm:pt>
    <dgm:pt modelId="{0C20C511-C541-4DDF-A157-E546A3B705CA}" type="pres">
      <dgm:prSet presAssocID="{10C85BC0-9C7C-44EC-A10C-D31EC3B231A4}" presName="tx2" presStyleLbl="revTx" presStyleIdx="1" presStyleCnt="10"/>
      <dgm:spPr/>
    </dgm:pt>
    <dgm:pt modelId="{5A87F0A9-3D91-421E-A6B1-30545241D954}" type="pres">
      <dgm:prSet presAssocID="{10C85BC0-9C7C-44EC-A10C-D31EC3B231A4}" presName="vert2" presStyleCnt="0"/>
      <dgm:spPr/>
    </dgm:pt>
    <dgm:pt modelId="{1F92C491-2FFF-454F-85A9-AF148BDF29B1}" type="pres">
      <dgm:prSet presAssocID="{10C85BC0-9C7C-44EC-A10C-D31EC3B231A4}" presName="thinLine2b" presStyleLbl="callout" presStyleIdx="0" presStyleCnt="7"/>
      <dgm:spPr/>
    </dgm:pt>
    <dgm:pt modelId="{3B5329FF-CAC2-47D9-8B06-2A1ECF2FB5B9}" type="pres">
      <dgm:prSet presAssocID="{10C85BC0-9C7C-44EC-A10C-D31EC3B231A4}" presName="vertSpace2b" presStyleCnt="0"/>
      <dgm:spPr/>
    </dgm:pt>
    <dgm:pt modelId="{E1CB8A77-81FE-402C-908F-22C477CC6D77}" type="pres">
      <dgm:prSet presAssocID="{FB63F9C8-592C-476A-83C4-F6A31CE541AD}" presName="horz2" presStyleCnt="0"/>
      <dgm:spPr/>
    </dgm:pt>
    <dgm:pt modelId="{AA82A963-1F62-4B3E-A65D-80397C9A1B89}" type="pres">
      <dgm:prSet presAssocID="{FB63F9C8-592C-476A-83C4-F6A31CE541AD}" presName="horzSpace2" presStyleCnt="0"/>
      <dgm:spPr/>
    </dgm:pt>
    <dgm:pt modelId="{42B51473-46F8-428D-BD94-1D7985211A50}" type="pres">
      <dgm:prSet presAssocID="{FB63F9C8-592C-476A-83C4-F6A31CE541AD}" presName="tx2" presStyleLbl="revTx" presStyleIdx="2" presStyleCnt="10"/>
      <dgm:spPr/>
    </dgm:pt>
    <dgm:pt modelId="{025DABDD-4AED-41D4-AD82-EDDD61F4C30C}" type="pres">
      <dgm:prSet presAssocID="{FB63F9C8-592C-476A-83C4-F6A31CE541AD}" presName="vert2" presStyleCnt="0"/>
      <dgm:spPr/>
    </dgm:pt>
    <dgm:pt modelId="{43D43CED-896F-4A28-B98B-24B28ED36536}" type="pres">
      <dgm:prSet presAssocID="{FB63F9C8-592C-476A-83C4-F6A31CE541AD}" presName="thinLine2b" presStyleLbl="callout" presStyleIdx="1" presStyleCnt="7"/>
      <dgm:spPr/>
    </dgm:pt>
    <dgm:pt modelId="{1D4FD327-CE1F-437E-8A5E-FCC3D3586974}" type="pres">
      <dgm:prSet presAssocID="{FB63F9C8-592C-476A-83C4-F6A31CE541AD}" presName="vertSpace2b" presStyleCnt="0"/>
      <dgm:spPr/>
    </dgm:pt>
    <dgm:pt modelId="{CE3C5AB5-920E-4F53-9CB2-D9F5ED97A550}" type="pres">
      <dgm:prSet presAssocID="{F058C853-E972-4548-A486-AD174FA3A21E}" presName="horz2" presStyleCnt="0"/>
      <dgm:spPr/>
    </dgm:pt>
    <dgm:pt modelId="{FAEE0570-1EFF-4F07-8FFE-BC4071DABA9B}" type="pres">
      <dgm:prSet presAssocID="{F058C853-E972-4548-A486-AD174FA3A21E}" presName="horzSpace2" presStyleCnt="0"/>
      <dgm:spPr/>
    </dgm:pt>
    <dgm:pt modelId="{978A76C5-B253-4194-9170-8A61156A6DDD}" type="pres">
      <dgm:prSet presAssocID="{F058C853-E972-4548-A486-AD174FA3A21E}" presName="tx2" presStyleLbl="revTx" presStyleIdx="3" presStyleCnt="10"/>
      <dgm:spPr/>
    </dgm:pt>
    <dgm:pt modelId="{238152B2-92AC-4D5A-9C03-AE6F1EFE6B23}" type="pres">
      <dgm:prSet presAssocID="{F058C853-E972-4548-A486-AD174FA3A21E}" presName="vert2" presStyleCnt="0"/>
      <dgm:spPr/>
    </dgm:pt>
    <dgm:pt modelId="{B6E188EF-BFB5-4441-991A-5A57B4367737}" type="pres">
      <dgm:prSet presAssocID="{F058C853-E972-4548-A486-AD174FA3A21E}" presName="thinLine2b" presStyleLbl="callout" presStyleIdx="2" presStyleCnt="7"/>
      <dgm:spPr/>
    </dgm:pt>
    <dgm:pt modelId="{C58706AA-2E2F-41E1-B671-F4BAC7D000F6}" type="pres">
      <dgm:prSet presAssocID="{F058C853-E972-4548-A486-AD174FA3A21E}" presName="vertSpace2b" presStyleCnt="0"/>
      <dgm:spPr/>
    </dgm:pt>
    <dgm:pt modelId="{5C9FE71F-58CA-44C7-8F27-1E0932A16C80}" type="pres">
      <dgm:prSet presAssocID="{57EB9488-B2C5-42A3-AF8A-21B85B135E4A}" presName="thickLine" presStyleLbl="alignNode1" presStyleIdx="1" presStyleCnt="3"/>
      <dgm:spPr/>
    </dgm:pt>
    <dgm:pt modelId="{D530822B-F7CA-412F-818B-FEAAA1A3AF7A}" type="pres">
      <dgm:prSet presAssocID="{57EB9488-B2C5-42A3-AF8A-21B85B135E4A}" presName="horz1" presStyleCnt="0"/>
      <dgm:spPr/>
    </dgm:pt>
    <dgm:pt modelId="{E0714760-83A1-4E2E-A4E3-07C9DEF40C0B}" type="pres">
      <dgm:prSet presAssocID="{57EB9488-B2C5-42A3-AF8A-21B85B135E4A}" presName="tx1" presStyleLbl="revTx" presStyleIdx="4" presStyleCnt="10"/>
      <dgm:spPr/>
    </dgm:pt>
    <dgm:pt modelId="{C0455C23-9D8B-4516-B309-68950777EAD3}" type="pres">
      <dgm:prSet presAssocID="{57EB9488-B2C5-42A3-AF8A-21B85B135E4A}" presName="vert1" presStyleCnt="0"/>
      <dgm:spPr/>
    </dgm:pt>
    <dgm:pt modelId="{D49E3A44-E97B-4B71-BE00-22BE83BF4AD2}" type="pres">
      <dgm:prSet presAssocID="{0078AE61-51B2-4C44-91DB-26937FACDB99}" presName="vertSpace2a" presStyleCnt="0"/>
      <dgm:spPr/>
    </dgm:pt>
    <dgm:pt modelId="{22C281B0-B1C2-4500-8760-60E92C87D9B5}" type="pres">
      <dgm:prSet presAssocID="{0078AE61-51B2-4C44-91DB-26937FACDB99}" presName="horz2" presStyleCnt="0"/>
      <dgm:spPr/>
    </dgm:pt>
    <dgm:pt modelId="{E21E6DFB-26F2-4452-B837-7DE3F3E8B94A}" type="pres">
      <dgm:prSet presAssocID="{0078AE61-51B2-4C44-91DB-26937FACDB99}" presName="horzSpace2" presStyleCnt="0"/>
      <dgm:spPr/>
    </dgm:pt>
    <dgm:pt modelId="{89F4663C-60DC-4CB3-9A62-978263CF4A6E}" type="pres">
      <dgm:prSet presAssocID="{0078AE61-51B2-4C44-91DB-26937FACDB99}" presName="tx2" presStyleLbl="revTx" presStyleIdx="5" presStyleCnt="10"/>
      <dgm:spPr/>
    </dgm:pt>
    <dgm:pt modelId="{065C74D3-8509-4FC2-B6EF-ACC968635704}" type="pres">
      <dgm:prSet presAssocID="{0078AE61-51B2-4C44-91DB-26937FACDB99}" presName="vert2" presStyleCnt="0"/>
      <dgm:spPr/>
    </dgm:pt>
    <dgm:pt modelId="{45E3D070-803B-4F5F-927A-C4B1421C3523}" type="pres">
      <dgm:prSet presAssocID="{0078AE61-51B2-4C44-91DB-26937FACDB99}" presName="thinLine2b" presStyleLbl="callout" presStyleIdx="3" presStyleCnt="7"/>
      <dgm:spPr/>
    </dgm:pt>
    <dgm:pt modelId="{CE9DFA7E-E635-4248-8C28-C55AD19E0B13}" type="pres">
      <dgm:prSet presAssocID="{0078AE61-51B2-4C44-91DB-26937FACDB99}" presName="vertSpace2b" presStyleCnt="0"/>
      <dgm:spPr/>
    </dgm:pt>
    <dgm:pt modelId="{07BFE816-69A4-4C5E-82C7-27590D248938}" type="pres">
      <dgm:prSet presAssocID="{609E1B80-82CC-4A09-B8DF-564CA5077990}" presName="horz2" presStyleCnt="0"/>
      <dgm:spPr/>
    </dgm:pt>
    <dgm:pt modelId="{7396CD6F-2AD4-453C-93AD-E74363001F57}" type="pres">
      <dgm:prSet presAssocID="{609E1B80-82CC-4A09-B8DF-564CA5077990}" presName="horzSpace2" presStyleCnt="0"/>
      <dgm:spPr/>
    </dgm:pt>
    <dgm:pt modelId="{9D28FE70-E709-48B3-ADEA-4123A18A1D70}" type="pres">
      <dgm:prSet presAssocID="{609E1B80-82CC-4A09-B8DF-564CA5077990}" presName="tx2" presStyleLbl="revTx" presStyleIdx="6" presStyleCnt="10"/>
      <dgm:spPr/>
    </dgm:pt>
    <dgm:pt modelId="{C1B02C26-C01A-402C-AF6D-8861303173C3}" type="pres">
      <dgm:prSet presAssocID="{609E1B80-82CC-4A09-B8DF-564CA5077990}" presName="vert2" presStyleCnt="0"/>
      <dgm:spPr/>
    </dgm:pt>
    <dgm:pt modelId="{077FECDE-4B3E-4A47-8903-11CA6C291F8D}" type="pres">
      <dgm:prSet presAssocID="{609E1B80-82CC-4A09-B8DF-564CA5077990}" presName="thinLine2b" presStyleLbl="callout" presStyleIdx="4" presStyleCnt="7"/>
      <dgm:spPr/>
    </dgm:pt>
    <dgm:pt modelId="{EA1F0E07-8B60-488F-B8CB-DE32C808D635}" type="pres">
      <dgm:prSet presAssocID="{609E1B80-82CC-4A09-B8DF-564CA5077990}" presName="vertSpace2b" presStyleCnt="0"/>
      <dgm:spPr/>
    </dgm:pt>
    <dgm:pt modelId="{75CB2014-26CB-4A17-9DD5-2BC05B57C22A}" type="pres">
      <dgm:prSet presAssocID="{4947FC88-1448-4FB6-A053-0A67918C2618}" presName="thickLine" presStyleLbl="alignNode1" presStyleIdx="2" presStyleCnt="3"/>
      <dgm:spPr/>
    </dgm:pt>
    <dgm:pt modelId="{3AB19859-6341-43F7-95C7-5902F549E27A}" type="pres">
      <dgm:prSet presAssocID="{4947FC88-1448-4FB6-A053-0A67918C2618}" presName="horz1" presStyleCnt="0"/>
      <dgm:spPr/>
    </dgm:pt>
    <dgm:pt modelId="{054D8E76-CCD2-421A-AFF8-10793ED1FD79}" type="pres">
      <dgm:prSet presAssocID="{4947FC88-1448-4FB6-A053-0A67918C2618}" presName="tx1" presStyleLbl="revTx" presStyleIdx="7" presStyleCnt="10"/>
      <dgm:spPr/>
    </dgm:pt>
    <dgm:pt modelId="{056433B1-0416-429D-814C-15993AE1E52B}" type="pres">
      <dgm:prSet presAssocID="{4947FC88-1448-4FB6-A053-0A67918C2618}" presName="vert1" presStyleCnt="0"/>
      <dgm:spPr/>
    </dgm:pt>
    <dgm:pt modelId="{8EA164EC-3927-42A9-A797-7D56429A830F}" type="pres">
      <dgm:prSet presAssocID="{B823E11F-07C5-46A2-8CC0-8F634048CE4E}" presName="vertSpace2a" presStyleCnt="0"/>
      <dgm:spPr/>
    </dgm:pt>
    <dgm:pt modelId="{67BFA3A9-743F-403C-BECC-E9FB3CB256B3}" type="pres">
      <dgm:prSet presAssocID="{B823E11F-07C5-46A2-8CC0-8F634048CE4E}" presName="horz2" presStyleCnt="0"/>
      <dgm:spPr/>
    </dgm:pt>
    <dgm:pt modelId="{CAA5F9E7-C542-4258-AE7B-A879ECA64BD7}" type="pres">
      <dgm:prSet presAssocID="{B823E11F-07C5-46A2-8CC0-8F634048CE4E}" presName="horzSpace2" presStyleCnt="0"/>
      <dgm:spPr/>
    </dgm:pt>
    <dgm:pt modelId="{299DA6D0-8B75-40A3-979E-F1536A47716E}" type="pres">
      <dgm:prSet presAssocID="{B823E11F-07C5-46A2-8CC0-8F634048CE4E}" presName="tx2" presStyleLbl="revTx" presStyleIdx="8" presStyleCnt="10"/>
      <dgm:spPr/>
    </dgm:pt>
    <dgm:pt modelId="{185D32B7-2CAA-445A-9AF3-D8AC52309BB2}" type="pres">
      <dgm:prSet presAssocID="{B823E11F-07C5-46A2-8CC0-8F634048CE4E}" presName="vert2" presStyleCnt="0"/>
      <dgm:spPr/>
    </dgm:pt>
    <dgm:pt modelId="{4928BAD3-F113-41A6-B9AE-C6741CF96D13}" type="pres">
      <dgm:prSet presAssocID="{B823E11F-07C5-46A2-8CC0-8F634048CE4E}" presName="thinLine2b" presStyleLbl="callout" presStyleIdx="5" presStyleCnt="7"/>
      <dgm:spPr/>
    </dgm:pt>
    <dgm:pt modelId="{FADFBC1D-C502-4AB0-A46A-18B026C9BE65}" type="pres">
      <dgm:prSet presAssocID="{B823E11F-07C5-46A2-8CC0-8F634048CE4E}" presName="vertSpace2b" presStyleCnt="0"/>
      <dgm:spPr/>
    </dgm:pt>
    <dgm:pt modelId="{C3953BE2-2745-4F42-BF05-980C64C3BD53}" type="pres">
      <dgm:prSet presAssocID="{05CFFE9A-27E2-4CF6-8DEE-2249AA60F747}" presName="horz2" presStyleCnt="0"/>
      <dgm:spPr/>
    </dgm:pt>
    <dgm:pt modelId="{0308F04C-458A-4768-8CE4-9E92C0F67E16}" type="pres">
      <dgm:prSet presAssocID="{05CFFE9A-27E2-4CF6-8DEE-2249AA60F747}" presName="horzSpace2" presStyleCnt="0"/>
      <dgm:spPr/>
    </dgm:pt>
    <dgm:pt modelId="{6A525A7D-E351-48C8-9A92-4F12F83FEED0}" type="pres">
      <dgm:prSet presAssocID="{05CFFE9A-27E2-4CF6-8DEE-2249AA60F747}" presName="tx2" presStyleLbl="revTx" presStyleIdx="9" presStyleCnt="10"/>
      <dgm:spPr/>
    </dgm:pt>
    <dgm:pt modelId="{3172DFFC-DB3A-4EF4-B0ED-C4974F9C5C87}" type="pres">
      <dgm:prSet presAssocID="{05CFFE9A-27E2-4CF6-8DEE-2249AA60F747}" presName="vert2" presStyleCnt="0"/>
      <dgm:spPr/>
    </dgm:pt>
    <dgm:pt modelId="{2279DC08-24E1-45F3-BDE7-B80C668701F5}" type="pres">
      <dgm:prSet presAssocID="{05CFFE9A-27E2-4CF6-8DEE-2249AA60F747}" presName="thinLine2b" presStyleLbl="callout" presStyleIdx="6" presStyleCnt="7"/>
      <dgm:spPr/>
    </dgm:pt>
    <dgm:pt modelId="{B76CB4E5-9689-4117-B11E-3CD37C9EB48B}" type="pres">
      <dgm:prSet presAssocID="{05CFFE9A-27E2-4CF6-8DEE-2249AA60F747}" presName="vertSpace2b" presStyleCnt="0"/>
      <dgm:spPr/>
    </dgm:pt>
  </dgm:ptLst>
  <dgm:cxnLst>
    <dgm:cxn modelId="{A436B408-2731-4786-9A52-F3244E9DC513}" type="presOf" srcId="{10C85BC0-9C7C-44EC-A10C-D31EC3B231A4}" destId="{0C20C511-C541-4DDF-A157-E546A3B705CA}" srcOrd="0" destOrd="0" presId="urn:microsoft.com/office/officeart/2008/layout/LinedList"/>
    <dgm:cxn modelId="{4768360F-3CCC-4849-8DF4-AB534A75824B}" srcId="{358EBCAB-CE13-4D72-8D61-2E4016755EA4}" destId="{57EB9488-B2C5-42A3-AF8A-21B85B135E4A}" srcOrd="1" destOrd="0" parTransId="{CE449FCE-D24D-4B43-BB1C-3646A794577F}" sibTransId="{D8BBC52D-EBB7-4A63-B86C-EEE073FA4B1E}"/>
    <dgm:cxn modelId="{13AE5415-C5F8-4A24-9D2D-CAB55FDCF025}" srcId="{4947FC88-1448-4FB6-A053-0A67918C2618}" destId="{B823E11F-07C5-46A2-8CC0-8F634048CE4E}" srcOrd="0" destOrd="0" parTransId="{1A7C2CFB-5205-4EB8-98F5-D58C39ED0CFC}" sibTransId="{F2FFD7E6-F218-4B40-B845-C54F53CB796E}"/>
    <dgm:cxn modelId="{6D86C52A-5453-487F-A907-74ACBD764C30}" type="presOf" srcId="{107B2331-21F2-4290-A2AA-145341D0D32D}" destId="{01AE3D48-B78E-4F35-9143-ACBF7F151BB4}" srcOrd="0" destOrd="0" presId="urn:microsoft.com/office/officeart/2008/layout/LinedList"/>
    <dgm:cxn modelId="{C8A03832-2D37-4314-8A48-ECBC113EAF99}" type="presOf" srcId="{05CFFE9A-27E2-4CF6-8DEE-2249AA60F747}" destId="{6A525A7D-E351-48C8-9A92-4F12F83FEED0}" srcOrd="0" destOrd="0" presId="urn:microsoft.com/office/officeart/2008/layout/LinedList"/>
    <dgm:cxn modelId="{26627834-F270-4354-8BA4-1D984B252065}" srcId="{107B2331-21F2-4290-A2AA-145341D0D32D}" destId="{F058C853-E972-4548-A486-AD174FA3A21E}" srcOrd="2" destOrd="0" parTransId="{D8435968-AACD-4186-9E0A-BC251BA980B7}" sibTransId="{04E8C9E4-5FF3-41AB-8A31-2D03DF355996}"/>
    <dgm:cxn modelId="{7D18C865-17B8-4236-8355-CC59C5F77A64}" srcId="{107B2331-21F2-4290-A2AA-145341D0D32D}" destId="{10C85BC0-9C7C-44EC-A10C-D31EC3B231A4}" srcOrd="0" destOrd="0" parTransId="{F12FF46D-D24E-4FBE-8F6E-CB9657776AC4}" sibTransId="{4BB7077C-5F5F-4157-A2E1-DD217AC8DB4F}"/>
    <dgm:cxn modelId="{EAE07C47-76C4-4031-AD73-16BD0E9AD96F}" type="presOf" srcId="{4947FC88-1448-4FB6-A053-0A67918C2618}" destId="{054D8E76-CCD2-421A-AFF8-10793ED1FD79}" srcOrd="0" destOrd="0" presId="urn:microsoft.com/office/officeart/2008/layout/LinedList"/>
    <dgm:cxn modelId="{3EB4B36F-584C-4790-B789-F52E3FF32AC2}" type="presOf" srcId="{609E1B80-82CC-4A09-B8DF-564CA5077990}" destId="{9D28FE70-E709-48B3-ADEA-4123A18A1D70}" srcOrd="0" destOrd="0" presId="urn:microsoft.com/office/officeart/2008/layout/LinedList"/>
    <dgm:cxn modelId="{DE18F871-034C-4F95-87B4-12BC22C9C9A2}" type="presOf" srcId="{B823E11F-07C5-46A2-8CC0-8F634048CE4E}" destId="{299DA6D0-8B75-40A3-979E-F1536A47716E}" srcOrd="0" destOrd="0" presId="urn:microsoft.com/office/officeart/2008/layout/LinedList"/>
    <dgm:cxn modelId="{93168B73-7CE8-45FE-9FA3-9ED3678474A0}" srcId="{107B2331-21F2-4290-A2AA-145341D0D32D}" destId="{FB63F9C8-592C-476A-83C4-F6A31CE541AD}" srcOrd="1" destOrd="0" parTransId="{FDA7FA32-0E55-42D5-9887-2CBBFA502946}" sibTransId="{0FB015A6-F6FF-4D14-9560-16915CEFB17D}"/>
    <dgm:cxn modelId="{3A659575-0F65-4F19-8B94-1470435F56E5}" type="presOf" srcId="{0078AE61-51B2-4C44-91DB-26937FACDB99}" destId="{89F4663C-60DC-4CB3-9A62-978263CF4A6E}" srcOrd="0" destOrd="0" presId="urn:microsoft.com/office/officeart/2008/layout/LinedList"/>
    <dgm:cxn modelId="{0BFDED58-F657-4058-AFC6-D0B968815BCA}" srcId="{4947FC88-1448-4FB6-A053-0A67918C2618}" destId="{05CFFE9A-27E2-4CF6-8DEE-2249AA60F747}" srcOrd="1" destOrd="0" parTransId="{13486A43-718B-46FC-9450-F48F1A94170D}" sibTransId="{543656A5-BCC2-46DA-8428-73DFCFEF8112}"/>
    <dgm:cxn modelId="{C2BCBE95-59D4-4B48-BE13-7EC71BB7149E}" srcId="{358EBCAB-CE13-4D72-8D61-2E4016755EA4}" destId="{107B2331-21F2-4290-A2AA-145341D0D32D}" srcOrd="0" destOrd="0" parTransId="{55FCED4D-8765-49F5-8F45-A93285497BAE}" sibTransId="{4587A10A-7E8E-4D8E-A1B4-17CAF13708B2}"/>
    <dgm:cxn modelId="{DDBA96C5-57A3-4932-889E-A5C8BB22EFC2}" type="presOf" srcId="{F058C853-E972-4548-A486-AD174FA3A21E}" destId="{978A76C5-B253-4194-9170-8A61156A6DDD}" srcOrd="0" destOrd="0" presId="urn:microsoft.com/office/officeart/2008/layout/LinedList"/>
    <dgm:cxn modelId="{C555FFC5-276C-4FE5-B83B-92867495F119}" srcId="{358EBCAB-CE13-4D72-8D61-2E4016755EA4}" destId="{4947FC88-1448-4FB6-A053-0A67918C2618}" srcOrd="2" destOrd="0" parTransId="{ABDCEA40-2922-4101-9D2B-F91714A586E9}" sibTransId="{BA6FD60E-ABB9-44EA-945B-15B31F081333}"/>
    <dgm:cxn modelId="{93FF3BCB-AEA5-4CD5-8986-52C6C6272967}" type="presOf" srcId="{358EBCAB-CE13-4D72-8D61-2E4016755EA4}" destId="{858C0FB6-42E2-4E00-AA98-A6284ACC0FBA}" srcOrd="0" destOrd="0" presId="urn:microsoft.com/office/officeart/2008/layout/LinedList"/>
    <dgm:cxn modelId="{37445ACE-5AA6-4AAE-BC80-F6917F910BAA}" srcId="{57EB9488-B2C5-42A3-AF8A-21B85B135E4A}" destId="{609E1B80-82CC-4A09-B8DF-564CA5077990}" srcOrd="1" destOrd="0" parTransId="{6C90C7FB-C321-45C2-8968-3A998DF0E76C}" sibTransId="{5861896A-28CE-445B-8E8C-06D644DD378D}"/>
    <dgm:cxn modelId="{A75380EE-63A7-4B02-9ADE-F10FC473D660}" type="presOf" srcId="{FB63F9C8-592C-476A-83C4-F6A31CE541AD}" destId="{42B51473-46F8-428D-BD94-1D7985211A50}" srcOrd="0" destOrd="0" presId="urn:microsoft.com/office/officeart/2008/layout/LinedList"/>
    <dgm:cxn modelId="{2191F9F0-9ECE-45EC-AA6E-B9C12146D229}" srcId="{57EB9488-B2C5-42A3-AF8A-21B85B135E4A}" destId="{0078AE61-51B2-4C44-91DB-26937FACDB99}" srcOrd="0" destOrd="0" parTransId="{EEC37C59-9579-4DBF-A1E5-CEEFBFB370CE}" sibTransId="{5853471E-3896-4845-80DC-CFFFED6A3A5B}"/>
    <dgm:cxn modelId="{73EBDDFE-BDFC-4051-B6C9-931DC66766C2}" type="presOf" srcId="{57EB9488-B2C5-42A3-AF8A-21B85B135E4A}" destId="{E0714760-83A1-4E2E-A4E3-07C9DEF40C0B}" srcOrd="0" destOrd="0" presId="urn:microsoft.com/office/officeart/2008/layout/LinedList"/>
    <dgm:cxn modelId="{876D6C1A-2FAA-4BFE-A401-BE94F9AEC381}" type="presParOf" srcId="{858C0FB6-42E2-4E00-AA98-A6284ACC0FBA}" destId="{E1591152-6803-4817-AF83-50173299A1B3}" srcOrd="0" destOrd="0" presId="urn:microsoft.com/office/officeart/2008/layout/LinedList"/>
    <dgm:cxn modelId="{5B4C0373-8FB0-430A-88CC-763EA3ECCAD9}" type="presParOf" srcId="{858C0FB6-42E2-4E00-AA98-A6284ACC0FBA}" destId="{CA72091B-FCDC-401D-8257-7DB6FF91BA34}" srcOrd="1" destOrd="0" presId="urn:microsoft.com/office/officeart/2008/layout/LinedList"/>
    <dgm:cxn modelId="{FB9E34BD-E8F1-4F0A-865F-0F2B131D908B}" type="presParOf" srcId="{CA72091B-FCDC-401D-8257-7DB6FF91BA34}" destId="{01AE3D48-B78E-4F35-9143-ACBF7F151BB4}" srcOrd="0" destOrd="0" presId="urn:microsoft.com/office/officeart/2008/layout/LinedList"/>
    <dgm:cxn modelId="{57C81E05-D527-41D4-B3F3-9A547CDC59C3}" type="presParOf" srcId="{CA72091B-FCDC-401D-8257-7DB6FF91BA34}" destId="{10AFF246-B018-4C60-899E-3B6DF614466D}" srcOrd="1" destOrd="0" presId="urn:microsoft.com/office/officeart/2008/layout/LinedList"/>
    <dgm:cxn modelId="{8BAF5F4A-665D-453E-8B24-2EB302D1E90B}" type="presParOf" srcId="{10AFF246-B018-4C60-899E-3B6DF614466D}" destId="{DA5A0C1E-3589-47E3-B4B7-8A204A930BD6}" srcOrd="0" destOrd="0" presId="urn:microsoft.com/office/officeart/2008/layout/LinedList"/>
    <dgm:cxn modelId="{60A395B5-67C5-4A5B-A4D0-246F38BCC97D}" type="presParOf" srcId="{10AFF246-B018-4C60-899E-3B6DF614466D}" destId="{59749DC6-3CB6-4B9E-B55E-BA46069AC742}" srcOrd="1" destOrd="0" presId="urn:microsoft.com/office/officeart/2008/layout/LinedList"/>
    <dgm:cxn modelId="{73CF39DA-F1A7-489E-BA26-3504CE35682A}" type="presParOf" srcId="{59749DC6-3CB6-4B9E-B55E-BA46069AC742}" destId="{6D5CBEE1-B541-48E7-A6A7-AF496D92E048}" srcOrd="0" destOrd="0" presId="urn:microsoft.com/office/officeart/2008/layout/LinedList"/>
    <dgm:cxn modelId="{DC9560E9-CC55-4052-9772-71FED083CF45}" type="presParOf" srcId="{59749DC6-3CB6-4B9E-B55E-BA46069AC742}" destId="{0C20C511-C541-4DDF-A157-E546A3B705CA}" srcOrd="1" destOrd="0" presId="urn:microsoft.com/office/officeart/2008/layout/LinedList"/>
    <dgm:cxn modelId="{8092116B-7CF8-4A8E-9AB6-26C1B7BD7AF9}" type="presParOf" srcId="{59749DC6-3CB6-4B9E-B55E-BA46069AC742}" destId="{5A87F0A9-3D91-421E-A6B1-30545241D954}" srcOrd="2" destOrd="0" presId="urn:microsoft.com/office/officeart/2008/layout/LinedList"/>
    <dgm:cxn modelId="{0800470C-80A0-4953-84FF-45DA741026F7}" type="presParOf" srcId="{10AFF246-B018-4C60-899E-3B6DF614466D}" destId="{1F92C491-2FFF-454F-85A9-AF148BDF29B1}" srcOrd="2" destOrd="0" presId="urn:microsoft.com/office/officeart/2008/layout/LinedList"/>
    <dgm:cxn modelId="{6A19E8D3-3B45-4F03-A922-E9341FDBFBB6}" type="presParOf" srcId="{10AFF246-B018-4C60-899E-3B6DF614466D}" destId="{3B5329FF-CAC2-47D9-8B06-2A1ECF2FB5B9}" srcOrd="3" destOrd="0" presId="urn:microsoft.com/office/officeart/2008/layout/LinedList"/>
    <dgm:cxn modelId="{A66D5419-6FF6-4C19-9315-281FDD0F51D0}" type="presParOf" srcId="{10AFF246-B018-4C60-899E-3B6DF614466D}" destId="{E1CB8A77-81FE-402C-908F-22C477CC6D77}" srcOrd="4" destOrd="0" presId="urn:microsoft.com/office/officeart/2008/layout/LinedList"/>
    <dgm:cxn modelId="{4FB2ED31-83BB-4F12-AD7D-ADEC0AB406EB}" type="presParOf" srcId="{E1CB8A77-81FE-402C-908F-22C477CC6D77}" destId="{AA82A963-1F62-4B3E-A65D-80397C9A1B89}" srcOrd="0" destOrd="0" presId="urn:microsoft.com/office/officeart/2008/layout/LinedList"/>
    <dgm:cxn modelId="{C487CB57-344D-4281-87B2-4E6419388E35}" type="presParOf" srcId="{E1CB8A77-81FE-402C-908F-22C477CC6D77}" destId="{42B51473-46F8-428D-BD94-1D7985211A50}" srcOrd="1" destOrd="0" presId="urn:microsoft.com/office/officeart/2008/layout/LinedList"/>
    <dgm:cxn modelId="{7326C3E3-F8AE-45F2-B0B2-D23705BC4747}" type="presParOf" srcId="{E1CB8A77-81FE-402C-908F-22C477CC6D77}" destId="{025DABDD-4AED-41D4-AD82-EDDD61F4C30C}" srcOrd="2" destOrd="0" presId="urn:microsoft.com/office/officeart/2008/layout/LinedList"/>
    <dgm:cxn modelId="{A502911D-262C-4179-BCB5-7E59DC14E267}" type="presParOf" srcId="{10AFF246-B018-4C60-899E-3B6DF614466D}" destId="{43D43CED-896F-4A28-B98B-24B28ED36536}" srcOrd="5" destOrd="0" presId="urn:microsoft.com/office/officeart/2008/layout/LinedList"/>
    <dgm:cxn modelId="{4DCB9021-F5F7-4CA8-B389-80E21BC6C4AD}" type="presParOf" srcId="{10AFF246-B018-4C60-899E-3B6DF614466D}" destId="{1D4FD327-CE1F-437E-8A5E-FCC3D3586974}" srcOrd="6" destOrd="0" presId="urn:microsoft.com/office/officeart/2008/layout/LinedList"/>
    <dgm:cxn modelId="{AA4758A5-F218-41EA-83CE-0345597DEF11}" type="presParOf" srcId="{10AFF246-B018-4C60-899E-3B6DF614466D}" destId="{CE3C5AB5-920E-4F53-9CB2-D9F5ED97A550}" srcOrd="7" destOrd="0" presId="urn:microsoft.com/office/officeart/2008/layout/LinedList"/>
    <dgm:cxn modelId="{A2205267-A672-4B69-A78A-6373AEF725C4}" type="presParOf" srcId="{CE3C5AB5-920E-4F53-9CB2-D9F5ED97A550}" destId="{FAEE0570-1EFF-4F07-8FFE-BC4071DABA9B}" srcOrd="0" destOrd="0" presId="urn:microsoft.com/office/officeart/2008/layout/LinedList"/>
    <dgm:cxn modelId="{D559748D-52F8-4F8F-B3ED-45D91E60D61F}" type="presParOf" srcId="{CE3C5AB5-920E-4F53-9CB2-D9F5ED97A550}" destId="{978A76C5-B253-4194-9170-8A61156A6DDD}" srcOrd="1" destOrd="0" presId="urn:microsoft.com/office/officeart/2008/layout/LinedList"/>
    <dgm:cxn modelId="{AF7E96EF-7587-460A-ACAA-C026F8D9BE8A}" type="presParOf" srcId="{CE3C5AB5-920E-4F53-9CB2-D9F5ED97A550}" destId="{238152B2-92AC-4D5A-9C03-AE6F1EFE6B23}" srcOrd="2" destOrd="0" presId="urn:microsoft.com/office/officeart/2008/layout/LinedList"/>
    <dgm:cxn modelId="{A2E52E0A-51C7-4A75-9A81-3299D46DE229}" type="presParOf" srcId="{10AFF246-B018-4C60-899E-3B6DF614466D}" destId="{B6E188EF-BFB5-4441-991A-5A57B4367737}" srcOrd="8" destOrd="0" presId="urn:microsoft.com/office/officeart/2008/layout/LinedList"/>
    <dgm:cxn modelId="{97290B8B-89A8-49AF-B1AB-5CCBD7949430}" type="presParOf" srcId="{10AFF246-B018-4C60-899E-3B6DF614466D}" destId="{C58706AA-2E2F-41E1-B671-F4BAC7D000F6}" srcOrd="9" destOrd="0" presId="urn:microsoft.com/office/officeart/2008/layout/LinedList"/>
    <dgm:cxn modelId="{1CAE02B5-C4C0-4D22-9778-8756D01735AD}" type="presParOf" srcId="{858C0FB6-42E2-4E00-AA98-A6284ACC0FBA}" destId="{5C9FE71F-58CA-44C7-8F27-1E0932A16C80}" srcOrd="2" destOrd="0" presId="urn:microsoft.com/office/officeart/2008/layout/LinedList"/>
    <dgm:cxn modelId="{A70C4186-2E4A-41C8-B506-AF892E4C7FDE}" type="presParOf" srcId="{858C0FB6-42E2-4E00-AA98-A6284ACC0FBA}" destId="{D530822B-F7CA-412F-818B-FEAAA1A3AF7A}" srcOrd="3" destOrd="0" presId="urn:microsoft.com/office/officeart/2008/layout/LinedList"/>
    <dgm:cxn modelId="{4F1C10FA-0C20-4BD4-9AF4-83547FD3D1B8}" type="presParOf" srcId="{D530822B-F7CA-412F-818B-FEAAA1A3AF7A}" destId="{E0714760-83A1-4E2E-A4E3-07C9DEF40C0B}" srcOrd="0" destOrd="0" presId="urn:microsoft.com/office/officeart/2008/layout/LinedList"/>
    <dgm:cxn modelId="{E8B471BB-5BC1-4215-8B89-FAA936C9144E}" type="presParOf" srcId="{D530822B-F7CA-412F-818B-FEAAA1A3AF7A}" destId="{C0455C23-9D8B-4516-B309-68950777EAD3}" srcOrd="1" destOrd="0" presId="urn:microsoft.com/office/officeart/2008/layout/LinedList"/>
    <dgm:cxn modelId="{0A739AF6-5934-433C-BE79-8E5515F7407E}" type="presParOf" srcId="{C0455C23-9D8B-4516-B309-68950777EAD3}" destId="{D49E3A44-E97B-4B71-BE00-22BE83BF4AD2}" srcOrd="0" destOrd="0" presId="urn:microsoft.com/office/officeart/2008/layout/LinedList"/>
    <dgm:cxn modelId="{83F55B5A-2A85-48CC-812C-8BCDB8F3B2AF}" type="presParOf" srcId="{C0455C23-9D8B-4516-B309-68950777EAD3}" destId="{22C281B0-B1C2-4500-8760-60E92C87D9B5}" srcOrd="1" destOrd="0" presId="urn:microsoft.com/office/officeart/2008/layout/LinedList"/>
    <dgm:cxn modelId="{77A40785-EDB0-49B8-8FEE-D06057DC1EE4}" type="presParOf" srcId="{22C281B0-B1C2-4500-8760-60E92C87D9B5}" destId="{E21E6DFB-26F2-4452-B837-7DE3F3E8B94A}" srcOrd="0" destOrd="0" presId="urn:microsoft.com/office/officeart/2008/layout/LinedList"/>
    <dgm:cxn modelId="{95FA1E3D-8F21-4752-8F62-A7F2414A7EE1}" type="presParOf" srcId="{22C281B0-B1C2-4500-8760-60E92C87D9B5}" destId="{89F4663C-60DC-4CB3-9A62-978263CF4A6E}" srcOrd="1" destOrd="0" presId="urn:microsoft.com/office/officeart/2008/layout/LinedList"/>
    <dgm:cxn modelId="{B8406965-3DE5-4E61-9752-EE8E989CF6E2}" type="presParOf" srcId="{22C281B0-B1C2-4500-8760-60E92C87D9B5}" destId="{065C74D3-8509-4FC2-B6EF-ACC968635704}" srcOrd="2" destOrd="0" presId="urn:microsoft.com/office/officeart/2008/layout/LinedList"/>
    <dgm:cxn modelId="{517420DB-0FF1-4CC2-82D5-C4EF2594EA5B}" type="presParOf" srcId="{C0455C23-9D8B-4516-B309-68950777EAD3}" destId="{45E3D070-803B-4F5F-927A-C4B1421C3523}" srcOrd="2" destOrd="0" presId="urn:microsoft.com/office/officeart/2008/layout/LinedList"/>
    <dgm:cxn modelId="{8547FFFD-DFAC-4609-B296-97D9EFDC4B8E}" type="presParOf" srcId="{C0455C23-9D8B-4516-B309-68950777EAD3}" destId="{CE9DFA7E-E635-4248-8C28-C55AD19E0B13}" srcOrd="3" destOrd="0" presId="urn:microsoft.com/office/officeart/2008/layout/LinedList"/>
    <dgm:cxn modelId="{B69316DD-7009-4FB6-9CBB-02A709C93773}" type="presParOf" srcId="{C0455C23-9D8B-4516-B309-68950777EAD3}" destId="{07BFE816-69A4-4C5E-82C7-27590D248938}" srcOrd="4" destOrd="0" presId="urn:microsoft.com/office/officeart/2008/layout/LinedList"/>
    <dgm:cxn modelId="{22F5D119-7F13-4A06-A069-780C96B54856}" type="presParOf" srcId="{07BFE816-69A4-4C5E-82C7-27590D248938}" destId="{7396CD6F-2AD4-453C-93AD-E74363001F57}" srcOrd="0" destOrd="0" presId="urn:microsoft.com/office/officeart/2008/layout/LinedList"/>
    <dgm:cxn modelId="{9BE616A6-66D0-48BD-8EE4-815CD7B0C674}" type="presParOf" srcId="{07BFE816-69A4-4C5E-82C7-27590D248938}" destId="{9D28FE70-E709-48B3-ADEA-4123A18A1D70}" srcOrd="1" destOrd="0" presId="urn:microsoft.com/office/officeart/2008/layout/LinedList"/>
    <dgm:cxn modelId="{38F00C5F-EF70-4665-BCAE-0E82F3D10A95}" type="presParOf" srcId="{07BFE816-69A4-4C5E-82C7-27590D248938}" destId="{C1B02C26-C01A-402C-AF6D-8861303173C3}" srcOrd="2" destOrd="0" presId="urn:microsoft.com/office/officeart/2008/layout/LinedList"/>
    <dgm:cxn modelId="{D20EFADD-8504-41D7-9954-833C8B4DB9FC}" type="presParOf" srcId="{C0455C23-9D8B-4516-B309-68950777EAD3}" destId="{077FECDE-4B3E-4A47-8903-11CA6C291F8D}" srcOrd="5" destOrd="0" presId="urn:microsoft.com/office/officeart/2008/layout/LinedList"/>
    <dgm:cxn modelId="{E2812CBC-6389-49D4-BF48-290CEF6C39E7}" type="presParOf" srcId="{C0455C23-9D8B-4516-B309-68950777EAD3}" destId="{EA1F0E07-8B60-488F-B8CB-DE32C808D635}" srcOrd="6" destOrd="0" presId="urn:microsoft.com/office/officeart/2008/layout/LinedList"/>
    <dgm:cxn modelId="{3AE364D6-5A3E-4B1D-9525-588AF98C129F}" type="presParOf" srcId="{858C0FB6-42E2-4E00-AA98-A6284ACC0FBA}" destId="{75CB2014-26CB-4A17-9DD5-2BC05B57C22A}" srcOrd="4" destOrd="0" presId="urn:microsoft.com/office/officeart/2008/layout/LinedList"/>
    <dgm:cxn modelId="{55900B41-E39B-42A9-92AD-F0F39BF4FC0C}" type="presParOf" srcId="{858C0FB6-42E2-4E00-AA98-A6284ACC0FBA}" destId="{3AB19859-6341-43F7-95C7-5902F549E27A}" srcOrd="5" destOrd="0" presId="urn:microsoft.com/office/officeart/2008/layout/LinedList"/>
    <dgm:cxn modelId="{C6C99F70-4CED-48D4-890E-D1E8FE6B1347}" type="presParOf" srcId="{3AB19859-6341-43F7-95C7-5902F549E27A}" destId="{054D8E76-CCD2-421A-AFF8-10793ED1FD79}" srcOrd="0" destOrd="0" presId="urn:microsoft.com/office/officeart/2008/layout/LinedList"/>
    <dgm:cxn modelId="{51F7A0B2-C552-4DC2-8DC7-1C4E9B0E7926}" type="presParOf" srcId="{3AB19859-6341-43F7-95C7-5902F549E27A}" destId="{056433B1-0416-429D-814C-15993AE1E52B}" srcOrd="1" destOrd="0" presId="urn:microsoft.com/office/officeart/2008/layout/LinedList"/>
    <dgm:cxn modelId="{8490F049-AE45-47FF-8788-0758FA38DDF4}" type="presParOf" srcId="{056433B1-0416-429D-814C-15993AE1E52B}" destId="{8EA164EC-3927-42A9-A797-7D56429A830F}" srcOrd="0" destOrd="0" presId="urn:microsoft.com/office/officeart/2008/layout/LinedList"/>
    <dgm:cxn modelId="{031367E9-4772-42A6-A2DB-E272801E0820}" type="presParOf" srcId="{056433B1-0416-429D-814C-15993AE1E52B}" destId="{67BFA3A9-743F-403C-BECC-E9FB3CB256B3}" srcOrd="1" destOrd="0" presId="urn:microsoft.com/office/officeart/2008/layout/LinedList"/>
    <dgm:cxn modelId="{7D304AAC-49A3-44E8-BE91-CE05BB924E2F}" type="presParOf" srcId="{67BFA3A9-743F-403C-BECC-E9FB3CB256B3}" destId="{CAA5F9E7-C542-4258-AE7B-A879ECA64BD7}" srcOrd="0" destOrd="0" presId="urn:microsoft.com/office/officeart/2008/layout/LinedList"/>
    <dgm:cxn modelId="{C4CE8062-7653-42B2-A8D3-BB3ABE7DBD5F}" type="presParOf" srcId="{67BFA3A9-743F-403C-BECC-E9FB3CB256B3}" destId="{299DA6D0-8B75-40A3-979E-F1536A47716E}" srcOrd="1" destOrd="0" presId="urn:microsoft.com/office/officeart/2008/layout/LinedList"/>
    <dgm:cxn modelId="{4E41F209-60D8-42C2-A5B0-AB08FFF6E620}" type="presParOf" srcId="{67BFA3A9-743F-403C-BECC-E9FB3CB256B3}" destId="{185D32B7-2CAA-445A-9AF3-D8AC52309BB2}" srcOrd="2" destOrd="0" presId="urn:microsoft.com/office/officeart/2008/layout/LinedList"/>
    <dgm:cxn modelId="{B0F1F841-1CC4-4883-B7CB-EDD2AA32A275}" type="presParOf" srcId="{056433B1-0416-429D-814C-15993AE1E52B}" destId="{4928BAD3-F113-41A6-B9AE-C6741CF96D13}" srcOrd="2" destOrd="0" presId="urn:microsoft.com/office/officeart/2008/layout/LinedList"/>
    <dgm:cxn modelId="{82A67DE0-AF93-4809-86C4-148F9EED7081}" type="presParOf" srcId="{056433B1-0416-429D-814C-15993AE1E52B}" destId="{FADFBC1D-C502-4AB0-A46A-18B026C9BE65}" srcOrd="3" destOrd="0" presId="urn:microsoft.com/office/officeart/2008/layout/LinedList"/>
    <dgm:cxn modelId="{7C1BE113-6DB3-4642-8F10-19B12B259D12}" type="presParOf" srcId="{056433B1-0416-429D-814C-15993AE1E52B}" destId="{C3953BE2-2745-4F42-BF05-980C64C3BD53}" srcOrd="4" destOrd="0" presId="urn:microsoft.com/office/officeart/2008/layout/LinedList"/>
    <dgm:cxn modelId="{A14DC678-F1A5-4D90-816C-7428AC260978}" type="presParOf" srcId="{C3953BE2-2745-4F42-BF05-980C64C3BD53}" destId="{0308F04C-458A-4768-8CE4-9E92C0F67E16}" srcOrd="0" destOrd="0" presId="urn:microsoft.com/office/officeart/2008/layout/LinedList"/>
    <dgm:cxn modelId="{3586906B-FAD5-4BB3-8519-966457AA586B}" type="presParOf" srcId="{C3953BE2-2745-4F42-BF05-980C64C3BD53}" destId="{6A525A7D-E351-48C8-9A92-4F12F83FEED0}" srcOrd="1" destOrd="0" presId="urn:microsoft.com/office/officeart/2008/layout/LinedList"/>
    <dgm:cxn modelId="{099FED93-FE97-4D4F-94C4-E748AC2E1D27}" type="presParOf" srcId="{C3953BE2-2745-4F42-BF05-980C64C3BD53}" destId="{3172DFFC-DB3A-4EF4-B0ED-C4974F9C5C87}" srcOrd="2" destOrd="0" presId="urn:microsoft.com/office/officeart/2008/layout/LinedList"/>
    <dgm:cxn modelId="{7F03EF8D-203A-4160-8089-6D6798418A18}" type="presParOf" srcId="{056433B1-0416-429D-814C-15993AE1E52B}" destId="{2279DC08-24E1-45F3-BDE7-B80C668701F5}" srcOrd="5" destOrd="0" presId="urn:microsoft.com/office/officeart/2008/layout/LinedList"/>
    <dgm:cxn modelId="{15671767-4C2B-4E4B-A702-A990B6E58C5D}" type="presParOf" srcId="{056433B1-0416-429D-814C-15993AE1E52B}" destId="{B76CB4E5-9689-4117-B11E-3CD37C9EB48B}"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9339FB-C223-4FCE-B20A-08243A7F5D4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AF7DC4A-2B79-4EA0-B233-C49F7388B709}">
      <dgm:prSet/>
      <dgm:spPr/>
      <dgm:t>
        <a:bodyPr/>
        <a:lstStyle/>
        <a:p>
          <a:r>
            <a:rPr lang="en-US"/>
            <a:t>Why should we create an exception (waiver of 24 month waiting period for Medicare and 5 month waiting period for SSDI) only to people diagnosed with metastatic breast cancer?</a:t>
          </a:r>
        </a:p>
      </dgm:t>
    </dgm:pt>
    <dgm:pt modelId="{2D7FBF5A-7282-4FDB-BF4C-96964C54130A}" type="parTrans" cxnId="{79E6954A-FB08-4CC0-B3C0-9919DAADF049}">
      <dgm:prSet/>
      <dgm:spPr/>
      <dgm:t>
        <a:bodyPr/>
        <a:lstStyle/>
        <a:p>
          <a:endParaRPr lang="en-US"/>
        </a:p>
      </dgm:t>
    </dgm:pt>
    <dgm:pt modelId="{25D09923-C147-4D59-9F68-C9338D54808C}" type="sibTrans" cxnId="{79E6954A-FB08-4CC0-B3C0-9919DAADF049}">
      <dgm:prSet/>
      <dgm:spPr/>
      <dgm:t>
        <a:bodyPr/>
        <a:lstStyle/>
        <a:p>
          <a:endParaRPr lang="en-US"/>
        </a:p>
      </dgm:t>
    </dgm:pt>
    <dgm:pt modelId="{4183E42D-3289-471E-AE34-0180EF67CFC4}">
      <dgm:prSet/>
      <dgm:spPr/>
      <dgm:t>
        <a:bodyPr/>
        <a:lstStyle/>
        <a:p>
          <a:r>
            <a:rPr lang="en-US"/>
            <a:t>Would this proposal increase the number of individuals who are eligible for Medicare/Social Security Disability?</a:t>
          </a:r>
        </a:p>
      </dgm:t>
    </dgm:pt>
    <dgm:pt modelId="{F6F19456-7C47-4D7A-B2CF-F1FAA449578C}" type="parTrans" cxnId="{E0B292D8-12FA-4E56-A510-EDD1DFC341E2}">
      <dgm:prSet/>
      <dgm:spPr/>
      <dgm:t>
        <a:bodyPr/>
        <a:lstStyle/>
        <a:p>
          <a:endParaRPr lang="en-US"/>
        </a:p>
      </dgm:t>
    </dgm:pt>
    <dgm:pt modelId="{54ACC716-3BB6-4417-843A-E29A24C19D08}" type="sibTrans" cxnId="{E0B292D8-12FA-4E56-A510-EDD1DFC341E2}">
      <dgm:prSet/>
      <dgm:spPr/>
      <dgm:t>
        <a:bodyPr/>
        <a:lstStyle/>
        <a:p>
          <a:endParaRPr lang="en-US"/>
        </a:p>
      </dgm:t>
    </dgm:pt>
    <dgm:pt modelId="{51E01C1A-9BAC-4E03-BC6D-5DA5BE147BA4}">
      <dgm:prSet/>
      <dgm:spPr/>
      <dgm:t>
        <a:bodyPr/>
        <a:lstStyle/>
        <a:p>
          <a:r>
            <a:rPr lang="en-US"/>
            <a:t>Weren’t these waiting periods put into place for a reason?</a:t>
          </a:r>
        </a:p>
      </dgm:t>
    </dgm:pt>
    <dgm:pt modelId="{E7AB6F3B-2BA8-4431-9FDC-346B6E027BCA}" type="parTrans" cxnId="{543BD8EF-19E1-48ED-BB8D-DCCFCC4C231D}">
      <dgm:prSet/>
      <dgm:spPr/>
      <dgm:t>
        <a:bodyPr/>
        <a:lstStyle/>
        <a:p>
          <a:endParaRPr lang="en-US"/>
        </a:p>
      </dgm:t>
    </dgm:pt>
    <dgm:pt modelId="{9726DC7D-0407-42E8-B716-3B82EE162C81}" type="sibTrans" cxnId="{543BD8EF-19E1-48ED-BB8D-DCCFCC4C231D}">
      <dgm:prSet/>
      <dgm:spPr/>
      <dgm:t>
        <a:bodyPr/>
        <a:lstStyle/>
        <a:p>
          <a:endParaRPr lang="en-US"/>
        </a:p>
      </dgm:t>
    </dgm:pt>
    <dgm:pt modelId="{ECFFB475-8423-4A3F-B34C-54C77AB22B5D}">
      <dgm:prSet/>
      <dgm:spPr/>
      <dgm:t>
        <a:bodyPr/>
        <a:lstStyle/>
        <a:p>
          <a:r>
            <a:rPr lang="en-US"/>
            <a:t>Shouldn’t we reform Medicare generally instead of fixing things by a piecemeal approach?</a:t>
          </a:r>
        </a:p>
      </dgm:t>
    </dgm:pt>
    <dgm:pt modelId="{98984398-0219-4A2F-9332-69652AE9DE11}" type="parTrans" cxnId="{69B72574-6785-474C-9C42-257E83383CD4}">
      <dgm:prSet/>
      <dgm:spPr/>
      <dgm:t>
        <a:bodyPr/>
        <a:lstStyle/>
        <a:p>
          <a:endParaRPr lang="en-US"/>
        </a:p>
      </dgm:t>
    </dgm:pt>
    <dgm:pt modelId="{45C9180D-17E2-4557-AAE4-C45D4BDAC891}" type="sibTrans" cxnId="{69B72574-6785-474C-9C42-257E83383CD4}">
      <dgm:prSet/>
      <dgm:spPr/>
      <dgm:t>
        <a:bodyPr/>
        <a:lstStyle/>
        <a:p>
          <a:endParaRPr lang="en-US"/>
        </a:p>
      </dgm:t>
    </dgm:pt>
    <dgm:pt modelId="{0B48BCF2-56D6-4D5B-A07D-612C970B66EA}">
      <dgm:prSet/>
      <dgm:spPr/>
      <dgm:t>
        <a:bodyPr/>
        <a:lstStyle/>
        <a:p>
          <a:r>
            <a:rPr lang="en-US"/>
            <a:t>Why should we single out metastatic breast cancer for a waiting period waiver when there are other serious illnesses for which there is no similar exception?</a:t>
          </a:r>
        </a:p>
      </dgm:t>
    </dgm:pt>
    <dgm:pt modelId="{41EB8BC9-B075-49EA-82AF-E222DC777FFE}" type="parTrans" cxnId="{82126C3E-32BD-48F9-A244-D1857634F001}">
      <dgm:prSet/>
      <dgm:spPr/>
      <dgm:t>
        <a:bodyPr/>
        <a:lstStyle/>
        <a:p>
          <a:endParaRPr lang="en-US"/>
        </a:p>
      </dgm:t>
    </dgm:pt>
    <dgm:pt modelId="{E2AEE7B5-E1D6-415E-8CC0-D3DA17AF96F9}" type="sibTrans" cxnId="{82126C3E-32BD-48F9-A244-D1857634F001}">
      <dgm:prSet/>
      <dgm:spPr/>
      <dgm:t>
        <a:bodyPr/>
        <a:lstStyle/>
        <a:p>
          <a:endParaRPr lang="en-US"/>
        </a:p>
      </dgm:t>
    </dgm:pt>
    <dgm:pt modelId="{A342BBB6-B556-4A50-81D0-A7984F344957}">
      <dgm:prSet/>
      <dgm:spPr/>
      <dgm:t>
        <a:bodyPr/>
        <a:lstStyle/>
        <a:p>
          <a:r>
            <a:rPr lang="en-US"/>
            <a:t>How much is this going to cost?/Is there a CBO score?</a:t>
          </a:r>
        </a:p>
      </dgm:t>
    </dgm:pt>
    <dgm:pt modelId="{034C622C-946F-4929-86E3-7397CBBAB2F0}" type="parTrans" cxnId="{0CE2215A-015D-4173-AC36-C33128469BD6}">
      <dgm:prSet/>
      <dgm:spPr/>
      <dgm:t>
        <a:bodyPr/>
        <a:lstStyle/>
        <a:p>
          <a:endParaRPr lang="en-US"/>
        </a:p>
      </dgm:t>
    </dgm:pt>
    <dgm:pt modelId="{9A16FB0F-4AB2-40A8-92CC-090EC042D32D}" type="sibTrans" cxnId="{0CE2215A-015D-4173-AC36-C33128469BD6}">
      <dgm:prSet/>
      <dgm:spPr/>
      <dgm:t>
        <a:bodyPr/>
        <a:lstStyle/>
        <a:p>
          <a:endParaRPr lang="en-US"/>
        </a:p>
      </dgm:t>
    </dgm:pt>
    <dgm:pt modelId="{7C429D85-CA26-46D2-A0F4-03C6776D7771}">
      <dgm:prSet/>
      <dgm:spPr/>
      <dgm:t>
        <a:bodyPr/>
        <a:lstStyle/>
        <a:p>
          <a:r>
            <a:rPr lang="en-US"/>
            <a:t>Can’t the individuals who have metastatic breast cancer find other means of coverage while they wait for their SSDI and Medicare benefits to become available?</a:t>
          </a:r>
        </a:p>
      </dgm:t>
    </dgm:pt>
    <dgm:pt modelId="{EDA0D032-855C-4764-9022-73016A968A85}" type="parTrans" cxnId="{0A51C098-DE4B-438F-BF19-CEA07914DD08}">
      <dgm:prSet/>
      <dgm:spPr/>
      <dgm:t>
        <a:bodyPr/>
        <a:lstStyle/>
        <a:p>
          <a:endParaRPr lang="en-US"/>
        </a:p>
      </dgm:t>
    </dgm:pt>
    <dgm:pt modelId="{D24DB53D-4EE1-4E14-8481-75E20DCE3AF1}" type="sibTrans" cxnId="{0A51C098-DE4B-438F-BF19-CEA07914DD08}">
      <dgm:prSet/>
      <dgm:spPr/>
      <dgm:t>
        <a:bodyPr/>
        <a:lstStyle/>
        <a:p>
          <a:endParaRPr lang="en-US"/>
        </a:p>
      </dgm:t>
    </dgm:pt>
    <dgm:pt modelId="{F69C2F55-7181-485F-ADB8-4B52D8C938A1}" type="pres">
      <dgm:prSet presAssocID="{BB9339FB-C223-4FCE-B20A-08243A7F5D47}" presName="linear" presStyleCnt="0">
        <dgm:presLayoutVars>
          <dgm:animLvl val="lvl"/>
          <dgm:resizeHandles val="exact"/>
        </dgm:presLayoutVars>
      </dgm:prSet>
      <dgm:spPr/>
    </dgm:pt>
    <dgm:pt modelId="{415DE5E2-0F1D-42BC-9191-6A1DDB42D806}" type="pres">
      <dgm:prSet presAssocID="{7AF7DC4A-2B79-4EA0-B233-C49F7388B709}" presName="parentText" presStyleLbl="node1" presStyleIdx="0" presStyleCnt="7">
        <dgm:presLayoutVars>
          <dgm:chMax val="0"/>
          <dgm:bulletEnabled val="1"/>
        </dgm:presLayoutVars>
      </dgm:prSet>
      <dgm:spPr/>
    </dgm:pt>
    <dgm:pt modelId="{585C74C8-6FB9-48C8-BB0B-8A89D565ED1F}" type="pres">
      <dgm:prSet presAssocID="{25D09923-C147-4D59-9F68-C9338D54808C}" presName="spacer" presStyleCnt="0"/>
      <dgm:spPr/>
    </dgm:pt>
    <dgm:pt modelId="{F9BB1E26-167A-4026-B0E9-1049E724A6E3}" type="pres">
      <dgm:prSet presAssocID="{4183E42D-3289-471E-AE34-0180EF67CFC4}" presName="parentText" presStyleLbl="node1" presStyleIdx="1" presStyleCnt="7">
        <dgm:presLayoutVars>
          <dgm:chMax val="0"/>
          <dgm:bulletEnabled val="1"/>
        </dgm:presLayoutVars>
      </dgm:prSet>
      <dgm:spPr/>
    </dgm:pt>
    <dgm:pt modelId="{750E010A-5C61-499C-8626-103B1FC51245}" type="pres">
      <dgm:prSet presAssocID="{54ACC716-3BB6-4417-843A-E29A24C19D08}" presName="spacer" presStyleCnt="0"/>
      <dgm:spPr/>
    </dgm:pt>
    <dgm:pt modelId="{865F541E-53C2-4812-BCC7-E9F388E90285}" type="pres">
      <dgm:prSet presAssocID="{51E01C1A-9BAC-4E03-BC6D-5DA5BE147BA4}" presName="parentText" presStyleLbl="node1" presStyleIdx="2" presStyleCnt="7">
        <dgm:presLayoutVars>
          <dgm:chMax val="0"/>
          <dgm:bulletEnabled val="1"/>
        </dgm:presLayoutVars>
      </dgm:prSet>
      <dgm:spPr/>
    </dgm:pt>
    <dgm:pt modelId="{7F468B95-FD58-4DEE-8F61-C88DD283108E}" type="pres">
      <dgm:prSet presAssocID="{9726DC7D-0407-42E8-B716-3B82EE162C81}" presName="spacer" presStyleCnt="0"/>
      <dgm:spPr/>
    </dgm:pt>
    <dgm:pt modelId="{DD2CC7EC-3DAE-4F3F-AAFD-FDA1D8C0EE43}" type="pres">
      <dgm:prSet presAssocID="{ECFFB475-8423-4A3F-B34C-54C77AB22B5D}" presName="parentText" presStyleLbl="node1" presStyleIdx="3" presStyleCnt="7">
        <dgm:presLayoutVars>
          <dgm:chMax val="0"/>
          <dgm:bulletEnabled val="1"/>
        </dgm:presLayoutVars>
      </dgm:prSet>
      <dgm:spPr/>
    </dgm:pt>
    <dgm:pt modelId="{D37B0FF0-96AE-48F8-99AA-05763DB9B69F}" type="pres">
      <dgm:prSet presAssocID="{45C9180D-17E2-4557-AAE4-C45D4BDAC891}" presName="spacer" presStyleCnt="0"/>
      <dgm:spPr/>
    </dgm:pt>
    <dgm:pt modelId="{8CA022EE-7197-4227-99D0-73584B3C30E8}" type="pres">
      <dgm:prSet presAssocID="{0B48BCF2-56D6-4D5B-A07D-612C970B66EA}" presName="parentText" presStyleLbl="node1" presStyleIdx="4" presStyleCnt="7">
        <dgm:presLayoutVars>
          <dgm:chMax val="0"/>
          <dgm:bulletEnabled val="1"/>
        </dgm:presLayoutVars>
      </dgm:prSet>
      <dgm:spPr/>
    </dgm:pt>
    <dgm:pt modelId="{72AF5197-7BF4-47C2-9397-9F5046F2E7CF}" type="pres">
      <dgm:prSet presAssocID="{E2AEE7B5-E1D6-415E-8CC0-D3DA17AF96F9}" presName="spacer" presStyleCnt="0"/>
      <dgm:spPr/>
    </dgm:pt>
    <dgm:pt modelId="{79D0CDAA-E2F6-4087-9425-649B36D7D018}" type="pres">
      <dgm:prSet presAssocID="{A342BBB6-B556-4A50-81D0-A7984F344957}" presName="parentText" presStyleLbl="node1" presStyleIdx="5" presStyleCnt="7">
        <dgm:presLayoutVars>
          <dgm:chMax val="0"/>
          <dgm:bulletEnabled val="1"/>
        </dgm:presLayoutVars>
      </dgm:prSet>
      <dgm:spPr/>
    </dgm:pt>
    <dgm:pt modelId="{44E50A9F-5A06-4991-8CC6-9F5F9E7D7013}" type="pres">
      <dgm:prSet presAssocID="{9A16FB0F-4AB2-40A8-92CC-090EC042D32D}" presName="spacer" presStyleCnt="0"/>
      <dgm:spPr/>
    </dgm:pt>
    <dgm:pt modelId="{300F7906-6E0E-4E86-BA10-26EFBD386C95}" type="pres">
      <dgm:prSet presAssocID="{7C429D85-CA26-46D2-A0F4-03C6776D7771}" presName="parentText" presStyleLbl="node1" presStyleIdx="6" presStyleCnt="7">
        <dgm:presLayoutVars>
          <dgm:chMax val="0"/>
          <dgm:bulletEnabled val="1"/>
        </dgm:presLayoutVars>
      </dgm:prSet>
      <dgm:spPr/>
    </dgm:pt>
  </dgm:ptLst>
  <dgm:cxnLst>
    <dgm:cxn modelId="{3AE6C521-E68D-4B13-94B9-A43794651E79}" type="presOf" srcId="{7AF7DC4A-2B79-4EA0-B233-C49F7388B709}" destId="{415DE5E2-0F1D-42BC-9191-6A1DDB42D806}" srcOrd="0" destOrd="0" presId="urn:microsoft.com/office/officeart/2005/8/layout/vList2"/>
    <dgm:cxn modelId="{82126C3E-32BD-48F9-A244-D1857634F001}" srcId="{BB9339FB-C223-4FCE-B20A-08243A7F5D47}" destId="{0B48BCF2-56D6-4D5B-A07D-612C970B66EA}" srcOrd="4" destOrd="0" parTransId="{41EB8BC9-B075-49EA-82AF-E222DC777FFE}" sibTransId="{E2AEE7B5-E1D6-415E-8CC0-D3DA17AF96F9}"/>
    <dgm:cxn modelId="{645BEB61-A895-453C-A1F7-CFD60E30DE4E}" type="presOf" srcId="{ECFFB475-8423-4A3F-B34C-54C77AB22B5D}" destId="{DD2CC7EC-3DAE-4F3F-AAFD-FDA1D8C0EE43}" srcOrd="0" destOrd="0" presId="urn:microsoft.com/office/officeart/2005/8/layout/vList2"/>
    <dgm:cxn modelId="{79E6954A-FB08-4CC0-B3C0-9919DAADF049}" srcId="{BB9339FB-C223-4FCE-B20A-08243A7F5D47}" destId="{7AF7DC4A-2B79-4EA0-B233-C49F7388B709}" srcOrd="0" destOrd="0" parTransId="{2D7FBF5A-7282-4FDB-BF4C-96964C54130A}" sibTransId="{25D09923-C147-4D59-9F68-C9338D54808C}"/>
    <dgm:cxn modelId="{69B72574-6785-474C-9C42-257E83383CD4}" srcId="{BB9339FB-C223-4FCE-B20A-08243A7F5D47}" destId="{ECFFB475-8423-4A3F-B34C-54C77AB22B5D}" srcOrd="3" destOrd="0" parTransId="{98984398-0219-4A2F-9332-69652AE9DE11}" sibTransId="{45C9180D-17E2-4557-AAE4-C45D4BDAC891}"/>
    <dgm:cxn modelId="{0CE2215A-015D-4173-AC36-C33128469BD6}" srcId="{BB9339FB-C223-4FCE-B20A-08243A7F5D47}" destId="{A342BBB6-B556-4A50-81D0-A7984F344957}" srcOrd="5" destOrd="0" parTransId="{034C622C-946F-4929-86E3-7397CBBAB2F0}" sibTransId="{9A16FB0F-4AB2-40A8-92CC-090EC042D32D}"/>
    <dgm:cxn modelId="{72487C7E-73F5-44F1-B190-C3A43E9BD203}" type="presOf" srcId="{0B48BCF2-56D6-4D5B-A07D-612C970B66EA}" destId="{8CA022EE-7197-4227-99D0-73584B3C30E8}" srcOrd="0" destOrd="0" presId="urn:microsoft.com/office/officeart/2005/8/layout/vList2"/>
    <dgm:cxn modelId="{941BC18D-6FAE-491E-A54E-70080BE5A71E}" type="presOf" srcId="{A342BBB6-B556-4A50-81D0-A7984F344957}" destId="{79D0CDAA-E2F6-4087-9425-649B36D7D018}" srcOrd="0" destOrd="0" presId="urn:microsoft.com/office/officeart/2005/8/layout/vList2"/>
    <dgm:cxn modelId="{0A51C098-DE4B-438F-BF19-CEA07914DD08}" srcId="{BB9339FB-C223-4FCE-B20A-08243A7F5D47}" destId="{7C429D85-CA26-46D2-A0F4-03C6776D7771}" srcOrd="6" destOrd="0" parTransId="{EDA0D032-855C-4764-9022-73016A968A85}" sibTransId="{D24DB53D-4EE1-4E14-8481-75E20DCE3AF1}"/>
    <dgm:cxn modelId="{8E6667B6-7F04-431E-B262-F4BBB8AF2C52}" type="presOf" srcId="{51E01C1A-9BAC-4E03-BC6D-5DA5BE147BA4}" destId="{865F541E-53C2-4812-BCC7-E9F388E90285}" srcOrd="0" destOrd="0" presId="urn:microsoft.com/office/officeart/2005/8/layout/vList2"/>
    <dgm:cxn modelId="{E0B292D8-12FA-4E56-A510-EDD1DFC341E2}" srcId="{BB9339FB-C223-4FCE-B20A-08243A7F5D47}" destId="{4183E42D-3289-471E-AE34-0180EF67CFC4}" srcOrd="1" destOrd="0" parTransId="{F6F19456-7C47-4D7A-B2CF-F1FAA449578C}" sibTransId="{54ACC716-3BB6-4417-843A-E29A24C19D08}"/>
    <dgm:cxn modelId="{E5BD6FDC-2B0E-4BFD-A2E4-0A119B622D57}" type="presOf" srcId="{7C429D85-CA26-46D2-A0F4-03C6776D7771}" destId="{300F7906-6E0E-4E86-BA10-26EFBD386C95}" srcOrd="0" destOrd="0" presId="urn:microsoft.com/office/officeart/2005/8/layout/vList2"/>
    <dgm:cxn modelId="{56BB80ED-06D0-4242-8A64-1F030B1ABCB3}" type="presOf" srcId="{BB9339FB-C223-4FCE-B20A-08243A7F5D47}" destId="{F69C2F55-7181-485F-ADB8-4B52D8C938A1}" srcOrd="0" destOrd="0" presId="urn:microsoft.com/office/officeart/2005/8/layout/vList2"/>
    <dgm:cxn modelId="{4DDA3AEE-907C-4CD7-B00A-A478010A0F17}" type="presOf" srcId="{4183E42D-3289-471E-AE34-0180EF67CFC4}" destId="{F9BB1E26-167A-4026-B0E9-1049E724A6E3}" srcOrd="0" destOrd="0" presId="urn:microsoft.com/office/officeart/2005/8/layout/vList2"/>
    <dgm:cxn modelId="{543BD8EF-19E1-48ED-BB8D-DCCFCC4C231D}" srcId="{BB9339FB-C223-4FCE-B20A-08243A7F5D47}" destId="{51E01C1A-9BAC-4E03-BC6D-5DA5BE147BA4}" srcOrd="2" destOrd="0" parTransId="{E7AB6F3B-2BA8-4431-9FDC-346B6E027BCA}" sibTransId="{9726DC7D-0407-42E8-B716-3B82EE162C81}"/>
    <dgm:cxn modelId="{61968480-2AC6-4FEC-A12D-AB71AAB8B842}" type="presParOf" srcId="{F69C2F55-7181-485F-ADB8-4B52D8C938A1}" destId="{415DE5E2-0F1D-42BC-9191-6A1DDB42D806}" srcOrd="0" destOrd="0" presId="urn:microsoft.com/office/officeart/2005/8/layout/vList2"/>
    <dgm:cxn modelId="{BBBCEF40-3553-4639-AF63-707E01471197}" type="presParOf" srcId="{F69C2F55-7181-485F-ADB8-4B52D8C938A1}" destId="{585C74C8-6FB9-48C8-BB0B-8A89D565ED1F}" srcOrd="1" destOrd="0" presId="urn:microsoft.com/office/officeart/2005/8/layout/vList2"/>
    <dgm:cxn modelId="{8371CB5C-E99A-4927-82BF-A3A16891E1AE}" type="presParOf" srcId="{F69C2F55-7181-485F-ADB8-4B52D8C938A1}" destId="{F9BB1E26-167A-4026-B0E9-1049E724A6E3}" srcOrd="2" destOrd="0" presId="urn:microsoft.com/office/officeart/2005/8/layout/vList2"/>
    <dgm:cxn modelId="{D192B555-9C59-49C8-904F-3BD318E1EDB5}" type="presParOf" srcId="{F69C2F55-7181-485F-ADB8-4B52D8C938A1}" destId="{750E010A-5C61-499C-8626-103B1FC51245}" srcOrd="3" destOrd="0" presId="urn:microsoft.com/office/officeart/2005/8/layout/vList2"/>
    <dgm:cxn modelId="{1787B703-4406-4255-A5F2-F7C1F3B84CD4}" type="presParOf" srcId="{F69C2F55-7181-485F-ADB8-4B52D8C938A1}" destId="{865F541E-53C2-4812-BCC7-E9F388E90285}" srcOrd="4" destOrd="0" presId="urn:microsoft.com/office/officeart/2005/8/layout/vList2"/>
    <dgm:cxn modelId="{9A03DF60-8757-4B4D-957D-4840C18AB910}" type="presParOf" srcId="{F69C2F55-7181-485F-ADB8-4B52D8C938A1}" destId="{7F468B95-FD58-4DEE-8F61-C88DD283108E}" srcOrd="5" destOrd="0" presId="urn:microsoft.com/office/officeart/2005/8/layout/vList2"/>
    <dgm:cxn modelId="{E4503E8D-3FAE-417B-ADAB-E12F4D8D476E}" type="presParOf" srcId="{F69C2F55-7181-485F-ADB8-4B52D8C938A1}" destId="{DD2CC7EC-3DAE-4F3F-AAFD-FDA1D8C0EE43}" srcOrd="6" destOrd="0" presId="urn:microsoft.com/office/officeart/2005/8/layout/vList2"/>
    <dgm:cxn modelId="{699A995C-1A39-4C90-B95B-5BD0CE0C245A}" type="presParOf" srcId="{F69C2F55-7181-485F-ADB8-4B52D8C938A1}" destId="{D37B0FF0-96AE-48F8-99AA-05763DB9B69F}" srcOrd="7" destOrd="0" presId="urn:microsoft.com/office/officeart/2005/8/layout/vList2"/>
    <dgm:cxn modelId="{ECFAA21A-C15F-4BE5-B9FD-74439554E36B}" type="presParOf" srcId="{F69C2F55-7181-485F-ADB8-4B52D8C938A1}" destId="{8CA022EE-7197-4227-99D0-73584B3C30E8}" srcOrd="8" destOrd="0" presId="urn:microsoft.com/office/officeart/2005/8/layout/vList2"/>
    <dgm:cxn modelId="{6213A9E2-2CDD-4F28-95A4-07382F854978}" type="presParOf" srcId="{F69C2F55-7181-485F-ADB8-4B52D8C938A1}" destId="{72AF5197-7BF4-47C2-9397-9F5046F2E7CF}" srcOrd="9" destOrd="0" presId="urn:microsoft.com/office/officeart/2005/8/layout/vList2"/>
    <dgm:cxn modelId="{EA075517-5E09-4F95-801D-1C3DAC54D89F}" type="presParOf" srcId="{F69C2F55-7181-485F-ADB8-4B52D8C938A1}" destId="{79D0CDAA-E2F6-4087-9425-649B36D7D018}" srcOrd="10" destOrd="0" presId="urn:microsoft.com/office/officeart/2005/8/layout/vList2"/>
    <dgm:cxn modelId="{02B572CF-7E65-4AC6-9287-0A8AE2F16352}" type="presParOf" srcId="{F69C2F55-7181-485F-ADB8-4B52D8C938A1}" destId="{44E50A9F-5A06-4991-8CC6-9F5F9E7D7013}" srcOrd="11" destOrd="0" presId="urn:microsoft.com/office/officeart/2005/8/layout/vList2"/>
    <dgm:cxn modelId="{BDF98DCF-C78A-43D0-B745-85CA1323BBCE}" type="presParOf" srcId="{F69C2F55-7181-485F-ADB8-4B52D8C938A1}" destId="{300F7906-6E0E-4E86-BA10-26EFBD386C95}"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3D9590-195F-42FD-B54A-8536A4F43FDF}"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9EEE916-7272-4EBC-BA4D-101AAB5BABC4}">
      <dgm:prSet/>
      <dgm:spPr/>
      <dgm:t>
        <a:bodyPr/>
        <a:lstStyle/>
        <a:p>
          <a:r>
            <a:rPr lang="en-US" dirty="0"/>
            <a:t> </a:t>
          </a:r>
          <a:r>
            <a:rPr lang="en-US" b="1" dirty="0"/>
            <a:t>Why should we create an exception (waiver of 24 month waiting period for Medicare and 5 month waiting period for SSDI) only to people diagnosed with metastatic breast cancer?</a:t>
          </a:r>
          <a:endParaRPr lang="en-US" dirty="0"/>
        </a:p>
      </dgm:t>
    </dgm:pt>
    <dgm:pt modelId="{E35BAFD8-6FE0-4FE8-89CD-3FCCE71D017C}" type="parTrans" cxnId="{047669FA-E3DA-497B-9B87-E417B5974179}">
      <dgm:prSet/>
      <dgm:spPr/>
      <dgm:t>
        <a:bodyPr/>
        <a:lstStyle/>
        <a:p>
          <a:endParaRPr lang="en-US"/>
        </a:p>
      </dgm:t>
    </dgm:pt>
    <dgm:pt modelId="{198AE392-A9D2-451A-BD94-970A32C77611}" type="sibTrans" cxnId="{047669FA-E3DA-497B-9B87-E417B5974179}">
      <dgm:prSet/>
      <dgm:spPr/>
      <dgm:t>
        <a:bodyPr/>
        <a:lstStyle/>
        <a:p>
          <a:endParaRPr lang="en-US"/>
        </a:p>
      </dgm:t>
    </dgm:pt>
    <dgm:pt modelId="{C17F6A67-12F6-4764-ADA1-76246CFA3DEB}">
      <dgm:prSet/>
      <dgm:spPr/>
      <dgm:t>
        <a:bodyPr/>
        <a:lstStyle/>
        <a:p>
          <a:r>
            <a:rPr lang="en-US" dirty="0"/>
            <a:t>Individuals who qualify are under 65 and diagnosed with metastatic breast cancer already qualify for SSDI and Medicare. However, based on the limited life expectancy of individuals with metastatic disease, an average of 3 years, the waiting periods for receiving these benefits should be waived. </a:t>
          </a:r>
        </a:p>
      </dgm:t>
    </dgm:pt>
    <dgm:pt modelId="{7A24C6C2-E46F-49A8-A9C1-041E2E2C17E5}" type="parTrans" cxnId="{702045FF-60FD-45F7-88A8-B8DCC854118A}">
      <dgm:prSet/>
      <dgm:spPr/>
      <dgm:t>
        <a:bodyPr/>
        <a:lstStyle/>
        <a:p>
          <a:endParaRPr lang="en-US"/>
        </a:p>
      </dgm:t>
    </dgm:pt>
    <dgm:pt modelId="{C252B203-DC15-4AD3-8B86-F81E742EB608}" type="sibTrans" cxnId="{702045FF-60FD-45F7-88A8-B8DCC854118A}">
      <dgm:prSet/>
      <dgm:spPr/>
      <dgm:t>
        <a:bodyPr/>
        <a:lstStyle/>
        <a:p>
          <a:endParaRPr lang="en-US"/>
        </a:p>
      </dgm:t>
    </dgm:pt>
    <dgm:pt modelId="{9FCD1332-C68E-4ABD-9A5F-D40983009967}" type="pres">
      <dgm:prSet presAssocID="{9D3D9590-195F-42FD-B54A-8536A4F43FDF}" presName="Name0" presStyleCnt="0">
        <dgm:presLayoutVars>
          <dgm:dir/>
          <dgm:animLvl val="lvl"/>
          <dgm:resizeHandles val="exact"/>
        </dgm:presLayoutVars>
      </dgm:prSet>
      <dgm:spPr/>
    </dgm:pt>
    <dgm:pt modelId="{8C6D2D50-02B0-4E31-9FBA-71E0B33B5F74}" type="pres">
      <dgm:prSet presAssocID="{C17F6A67-12F6-4764-ADA1-76246CFA3DEB}" presName="boxAndChildren" presStyleCnt="0"/>
      <dgm:spPr/>
    </dgm:pt>
    <dgm:pt modelId="{C62748F0-9505-4F8A-A8D4-3080B27BDC06}" type="pres">
      <dgm:prSet presAssocID="{C17F6A67-12F6-4764-ADA1-76246CFA3DEB}" presName="parentTextBox" presStyleLbl="node1" presStyleIdx="0" presStyleCnt="2"/>
      <dgm:spPr/>
    </dgm:pt>
    <dgm:pt modelId="{E4C1F5DC-8C59-4C81-91FB-7D62F75DCC90}" type="pres">
      <dgm:prSet presAssocID="{198AE392-A9D2-451A-BD94-970A32C77611}" presName="sp" presStyleCnt="0"/>
      <dgm:spPr/>
    </dgm:pt>
    <dgm:pt modelId="{1B4DB006-501A-40C0-92F1-D28E2787CFF4}" type="pres">
      <dgm:prSet presAssocID="{89EEE916-7272-4EBC-BA4D-101AAB5BABC4}" presName="arrowAndChildren" presStyleCnt="0"/>
      <dgm:spPr/>
    </dgm:pt>
    <dgm:pt modelId="{F17A0A44-A21C-4CE0-B3A0-767AE6E82472}" type="pres">
      <dgm:prSet presAssocID="{89EEE916-7272-4EBC-BA4D-101AAB5BABC4}" presName="parentTextArrow" presStyleLbl="node1" presStyleIdx="1" presStyleCnt="2"/>
      <dgm:spPr/>
    </dgm:pt>
  </dgm:ptLst>
  <dgm:cxnLst>
    <dgm:cxn modelId="{A5ABAF0C-AA55-4558-AC88-46CF9D4B6B0A}" type="presOf" srcId="{89EEE916-7272-4EBC-BA4D-101AAB5BABC4}" destId="{F17A0A44-A21C-4CE0-B3A0-767AE6E82472}" srcOrd="0" destOrd="0" presId="urn:microsoft.com/office/officeart/2005/8/layout/process4"/>
    <dgm:cxn modelId="{C47F0390-F4A8-4308-AD79-8648B5F78323}" type="presOf" srcId="{C17F6A67-12F6-4764-ADA1-76246CFA3DEB}" destId="{C62748F0-9505-4F8A-A8D4-3080B27BDC06}" srcOrd="0" destOrd="0" presId="urn:microsoft.com/office/officeart/2005/8/layout/process4"/>
    <dgm:cxn modelId="{62026EA8-E171-47BB-81F4-F5951982CC86}" type="presOf" srcId="{9D3D9590-195F-42FD-B54A-8536A4F43FDF}" destId="{9FCD1332-C68E-4ABD-9A5F-D40983009967}" srcOrd="0" destOrd="0" presId="urn:microsoft.com/office/officeart/2005/8/layout/process4"/>
    <dgm:cxn modelId="{047669FA-E3DA-497B-9B87-E417B5974179}" srcId="{9D3D9590-195F-42FD-B54A-8536A4F43FDF}" destId="{89EEE916-7272-4EBC-BA4D-101AAB5BABC4}" srcOrd="0" destOrd="0" parTransId="{E35BAFD8-6FE0-4FE8-89CD-3FCCE71D017C}" sibTransId="{198AE392-A9D2-451A-BD94-970A32C77611}"/>
    <dgm:cxn modelId="{702045FF-60FD-45F7-88A8-B8DCC854118A}" srcId="{9D3D9590-195F-42FD-B54A-8536A4F43FDF}" destId="{C17F6A67-12F6-4764-ADA1-76246CFA3DEB}" srcOrd="1" destOrd="0" parTransId="{7A24C6C2-E46F-49A8-A9C1-041E2E2C17E5}" sibTransId="{C252B203-DC15-4AD3-8B86-F81E742EB608}"/>
    <dgm:cxn modelId="{9908CC1E-53CE-4883-B805-0DF5B4D18CEA}" type="presParOf" srcId="{9FCD1332-C68E-4ABD-9A5F-D40983009967}" destId="{8C6D2D50-02B0-4E31-9FBA-71E0B33B5F74}" srcOrd="0" destOrd="0" presId="urn:microsoft.com/office/officeart/2005/8/layout/process4"/>
    <dgm:cxn modelId="{F90D610A-62FB-45CA-BB59-4E24493D4268}" type="presParOf" srcId="{8C6D2D50-02B0-4E31-9FBA-71E0B33B5F74}" destId="{C62748F0-9505-4F8A-A8D4-3080B27BDC06}" srcOrd="0" destOrd="0" presId="urn:microsoft.com/office/officeart/2005/8/layout/process4"/>
    <dgm:cxn modelId="{12023D7C-65CB-43F6-94B2-95F7185CED6B}" type="presParOf" srcId="{9FCD1332-C68E-4ABD-9A5F-D40983009967}" destId="{E4C1F5DC-8C59-4C81-91FB-7D62F75DCC90}" srcOrd="1" destOrd="0" presId="urn:microsoft.com/office/officeart/2005/8/layout/process4"/>
    <dgm:cxn modelId="{807CDC72-640C-44B3-AFBE-2E684B7B406B}" type="presParOf" srcId="{9FCD1332-C68E-4ABD-9A5F-D40983009967}" destId="{1B4DB006-501A-40C0-92F1-D28E2787CFF4}" srcOrd="2" destOrd="0" presId="urn:microsoft.com/office/officeart/2005/8/layout/process4"/>
    <dgm:cxn modelId="{ACD6E277-4BFB-4D9F-BAA1-EC71EF807C7C}" type="presParOf" srcId="{1B4DB006-501A-40C0-92F1-D28E2787CFF4}" destId="{F17A0A44-A21C-4CE0-B3A0-767AE6E824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3D9590-195F-42FD-B54A-8536A4F43FDF}"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89EEE916-7272-4EBC-BA4D-101AAB5BABC4}">
      <dgm:prSet/>
      <dgm:spPr/>
      <dgm:t>
        <a:bodyPr/>
        <a:lstStyle/>
        <a:p>
          <a:r>
            <a:rPr lang="en-US" b="1" dirty="0"/>
            <a:t>Would this proposal increase the number of individuals who are eligible for Medicare/Social Security Disability?</a:t>
          </a:r>
          <a:endParaRPr lang="en-US" dirty="0"/>
        </a:p>
      </dgm:t>
    </dgm:pt>
    <dgm:pt modelId="{E35BAFD8-6FE0-4FE8-89CD-3FCCE71D017C}" type="parTrans" cxnId="{047669FA-E3DA-497B-9B87-E417B5974179}">
      <dgm:prSet/>
      <dgm:spPr/>
      <dgm:t>
        <a:bodyPr/>
        <a:lstStyle/>
        <a:p>
          <a:endParaRPr lang="en-US"/>
        </a:p>
      </dgm:t>
    </dgm:pt>
    <dgm:pt modelId="{198AE392-A9D2-451A-BD94-970A32C77611}" type="sibTrans" cxnId="{047669FA-E3DA-497B-9B87-E417B5974179}">
      <dgm:prSet/>
      <dgm:spPr/>
      <dgm:t>
        <a:bodyPr/>
        <a:lstStyle/>
        <a:p>
          <a:endParaRPr lang="en-US"/>
        </a:p>
      </dgm:t>
    </dgm:pt>
    <dgm:pt modelId="{C17F6A67-12F6-4764-ADA1-76246CFA3DEB}">
      <dgm:prSet/>
      <dgm:spPr/>
      <dgm:t>
        <a:bodyPr/>
        <a:lstStyle/>
        <a:p>
          <a:r>
            <a:rPr lang="en-US" dirty="0"/>
            <a:t>No. It does not at all affect the eligibility criteria for disability under SSDI that confer Medicare eligibility. Those criteria would not change. The bill would only waive the 24 month/5 month waiting periods for individuals already deemed eligible.</a:t>
          </a:r>
        </a:p>
      </dgm:t>
    </dgm:pt>
    <dgm:pt modelId="{7A24C6C2-E46F-49A8-A9C1-041E2E2C17E5}" type="parTrans" cxnId="{702045FF-60FD-45F7-88A8-B8DCC854118A}">
      <dgm:prSet/>
      <dgm:spPr/>
      <dgm:t>
        <a:bodyPr/>
        <a:lstStyle/>
        <a:p>
          <a:endParaRPr lang="en-US"/>
        </a:p>
      </dgm:t>
    </dgm:pt>
    <dgm:pt modelId="{C252B203-DC15-4AD3-8B86-F81E742EB608}" type="sibTrans" cxnId="{702045FF-60FD-45F7-88A8-B8DCC854118A}">
      <dgm:prSet/>
      <dgm:spPr/>
      <dgm:t>
        <a:bodyPr/>
        <a:lstStyle/>
        <a:p>
          <a:endParaRPr lang="en-US"/>
        </a:p>
      </dgm:t>
    </dgm:pt>
    <dgm:pt modelId="{9FCD1332-C68E-4ABD-9A5F-D40983009967}" type="pres">
      <dgm:prSet presAssocID="{9D3D9590-195F-42FD-B54A-8536A4F43FDF}" presName="Name0" presStyleCnt="0">
        <dgm:presLayoutVars>
          <dgm:dir/>
          <dgm:animLvl val="lvl"/>
          <dgm:resizeHandles val="exact"/>
        </dgm:presLayoutVars>
      </dgm:prSet>
      <dgm:spPr/>
    </dgm:pt>
    <dgm:pt modelId="{8C6D2D50-02B0-4E31-9FBA-71E0B33B5F74}" type="pres">
      <dgm:prSet presAssocID="{C17F6A67-12F6-4764-ADA1-76246CFA3DEB}" presName="boxAndChildren" presStyleCnt="0"/>
      <dgm:spPr/>
    </dgm:pt>
    <dgm:pt modelId="{C62748F0-9505-4F8A-A8D4-3080B27BDC06}" type="pres">
      <dgm:prSet presAssocID="{C17F6A67-12F6-4764-ADA1-76246CFA3DEB}" presName="parentTextBox" presStyleLbl="node1" presStyleIdx="0" presStyleCnt="2"/>
      <dgm:spPr/>
    </dgm:pt>
    <dgm:pt modelId="{E4C1F5DC-8C59-4C81-91FB-7D62F75DCC90}" type="pres">
      <dgm:prSet presAssocID="{198AE392-A9D2-451A-BD94-970A32C77611}" presName="sp" presStyleCnt="0"/>
      <dgm:spPr/>
    </dgm:pt>
    <dgm:pt modelId="{1B4DB006-501A-40C0-92F1-D28E2787CFF4}" type="pres">
      <dgm:prSet presAssocID="{89EEE916-7272-4EBC-BA4D-101AAB5BABC4}" presName="arrowAndChildren" presStyleCnt="0"/>
      <dgm:spPr/>
    </dgm:pt>
    <dgm:pt modelId="{F17A0A44-A21C-4CE0-B3A0-767AE6E82472}" type="pres">
      <dgm:prSet presAssocID="{89EEE916-7272-4EBC-BA4D-101AAB5BABC4}" presName="parentTextArrow" presStyleLbl="node1" presStyleIdx="1" presStyleCnt="2" custLinFactNeighborY="-74"/>
      <dgm:spPr/>
    </dgm:pt>
  </dgm:ptLst>
  <dgm:cxnLst>
    <dgm:cxn modelId="{A5ABAF0C-AA55-4558-AC88-46CF9D4B6B0A}" type="presOf" srcId="{89EEE916-7272-4EBC-BA4D-101AAB5BABC4}" destId="{F17A0A44-A21C-4CE0-B3A0-767AE6E82472}" srcOrd="0" destOrd="0" presId="urn:microsoft.com/office/officeart/2005/8/layout/process4"/>
    <dgm:cxn modelId="{C47F0390-F4A8-4308-AD79-8648B5F78323}" type="presOf" srcId="{C17F6A67-12F6-4764-ADA1-76246CFA3DEB}" destId="{C62748F0-9505-4F8A-A8D4-3080B27BDC06}" srcOrd="0" destOrd="0" presId="urn:microsoft.com/office/officeart/2005/8/layout/process4"/>
    <dgm:cxn modelId="{62026EA8-E171-47BB-81F4-F5951982CC86}" type="presOf" srcId="{9D3D9590-195F-42FD-B54A-8536A4F43FDF}" destId="{9FCD1332-C68E-4ABD-9A5F-D40983009967}" srcOrd="0" destOrd="0" presId="urn:microsoft.com/office/officeart/2005/8/layout/process4"/>
    <dgm:cxn modelId="{047669FA-E3DA-497B-9B87-E417B5974179}" srcId="{9D3D9590-195F-42FD-B54A-8536A4F43FDF}" destId="{89EEE916-7272-4EBC-BA4D-101AAB5BABC4}" srcOrd="0" destOrd="0" parTransId="{E35BAFD8-6FE0-4FE8-89CD-3FCCE71D017C}" sibTransId="{198AE392-A9D2-451A-BD94-970A32C77611}"/>
    <dgm:cxn modelId="{702045FF-60FD-45F7-88A8-B8DCC854118A}" srcId="{9D3D9590-195F-42FD-B54A-8536A4F43FDF}" destId="{C17F6A67-12F6-4764-ADA1-76246CFA3DEB}" srcOrd="1" destOrd="0" parTransId="{7A24C6C2-E46F-49A8-A9C1-041E2E2C17E5}" sibTransId="{C252B203-DC15-4AD3-8B86-F81E742EB608}"/>
    <dgm:cxn modelId="{9908CC1E-53CE-4883-B805-0DF5B4D18CEA}" type="presParOf" srcId="{9FCD1332-C68E-4ABD-9A5F-D40983009967}" destId="{8C6D2D50-02B0-4E31-9FBA-71E0B33B5F74}" srcOrd="0" destOrd="0" presId="urn:microsoft.com/office/officeart/2005/8/layout/process4"/>
    <dgm:cxn modelId="{F90D610A-62FB-45CA-BB59-4E24493D4268}" type="presParOf" srcId="{8C6D2D50-02B0-4E31-9FBA-71E0B33B5F74}" destId="{C62748F0-9505-4F8A-A8D4-3080B27BDC06}" srcOrd="0" destOrd="0" presId="urn:microsoft.com/office/officeart/2005/8/layout/process4"/>
    <dgm:cxn modelId="{12023D7C-65CB-43F6-94B2-95F7185CED6B}" type="presParOf" srcId="{9FCD1332-C68E-4ABD-9A5F-D40983009967}" destId="{E4C1F5DC-8C59-4C81-91FB-7D62F75DCC90}" srcOrd="1" destOrd="0" presId="urn:microsoft.com/office/officeart/2005/8/layout/process4"/>
    <dgm:cxn modelId="{807CDC72-640C-44B3-AFBE-2E684B7B406B}" type="presParOf" srcId="{9FCD1332-C68E-4ABD-9A5F-D40983009967}" destId="{1B4DB006-501A-40C0-92F1-D28E2787CFF4}" srcOrd="2" destOrd="0" presId="urn:microsoft.com/office/officeart/2005/8/layout/process4"/>
    <dgm:cxn modelId="{ACD6E277-4BFB-4D9F-BAA1-EC71EF807C7C}" type="presParOf" srcId="{1B4DB006-501A-40C0-92F1-D28E2787CFF4}" destId="{F17A0A44-A21C-4CE0-B3A0-767AE6E824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D3D9590-195F-42FD-B54A-8536A4F43FDF}"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9EEE916-7272-4EBC-BA4D-101AAB5BABC4}">
      <dgm:prSet/>
      <dgm:spPr/>
      <dgm:t>
        <a:bodyPr/>
        <a:lstStyle/>
        <a:p>
          <a:r>
            <a:rPr lang="en-US" dirty="0"/>
            <a:t> </a:t>
          </a:r>
          <a:r>
            <a:rPr lang="en-US" b="1" dirty="0"/>
            <a:t>Weren’t these waiting periods put into place for a reason?</a:t>
          </a:r>
          <a:endParaRPr lang="en-US" dirty="0"/>
        </a:p>
      </dgm:t>
    </dgm:pt>
    <dgm:pt modelId="{E35BAFD8-6FE0-4FE8-89CD-3FCCE71D017C}" type="parTrans" cxnId="{047669FA-E3DA-497B-9B87-E417B5974179}">
      <dgm:prSet/>
      <dgm:spPr/>
      <dgm:t>
        <a:bodyPr/>
        <a:lstStyle/>
        <a:p>
          <a:endParaRPr lang="en-US"/>
        </a:p>
      </dgm:t>
    </dgm:pt>
    <dgm:pt modelId="{198AE392-A9D2-451A-BD94-970A32C77611}" type="sibTrans" cxnId="{047669FA-E3DA-497B-9B87-E417B5974179}">
      <dgm:prSet/>
      <dgm:spPr/>
      <dgm:t>
        <a:bodyPr/>
        <a:lstStyle/>
        <a:p>
          <a:endParaRPr lang="en-US"/>
        </a:p>
      </dgm:t>
    </dgm:pt>
    <dgm:pt modelId="{C17F6A67-12F6-4764-ADA1-76246CFA3DEB}">
      <dgm:prSet/>
      <dgm:spPr/>
      <dgm:t>
        <a:bodyPr/>
        <a:lstStyle/>
        <a:p>
          <a:r>
            <a:rPr lang="en-US" dirty="0"/>
            <a:t>Initially, these waiting periods were put into place to address conditions that could reverse or improve, resulting in the individual no longer deemed to have a disability. In the case of metastatic breast cancer, there is no reversal and no cure.</a:t>
          </a:r>
        </a:p>
      </dgm:t>
    </dgm:pt>
    <dgm:pt modelId="{7A24C6C2-E46F-49A8-A9C1-041E2E2C17E5}" type="parTrans" cxnId="{702045FF-60FD-45F7-88A8-B8DCC854118A}">
      <dgm:prSet/>
      <dgm:spPr/>
      <dgm:t>
        <a:bodyPr/>
        <a:lstStyle/>
        <a:p>
          <a:endParaRPr lang="en-US"/>
        </a:p>
      </dgm:t>
    </dgm:pt>
    <dgm:pt modelId="{C252B203-DC15-4AD3-8B86-F81E742EB608}" type="sibTrans" cxnId="{702045FF-60FD-45F7-88A8-B8DCC854118A}">
      <dgm:prSet/>
      <dgm:spPr/>
      <dgm:t>
        <a:bodyPr/>
        <a:lstStyle/>
        <a:p>
          <a:endParaRPr lang="en-US"/>
        </a:p>
      </dgm:t>
    </dgm:pt>
    <dgm:pt modelId="{9FCD1332-C68E-4ABD-9A5F-D40983009967}" type="pres">
      <dgm:prSet presAssocID="{9D3D9590-195F-42FD-B54A-8536A4F43FDF}" presName="Name0" presStyleCnt="0">
        <dgm:presLayoutVars>
          <dgm:dir/>
          <dgm:animLvl val="lvl"/>
          <dgm:resizeHandles val="exact"/>
        </dgm:presLayoutVars>
      </dgm:prSet>
      <dgm:spPr/>
    </dgm:pt>
    <dgm:pt modelId="{8C6D2D50-02B0-4E31-9FBA-71E0B33B5F74}" type="pres">
      <dgm:prSet presAssocID="{C17F6A67-12F6-4764-ADA1-76246CFA3DEB}" presName="boxAndChildren" presStyleCnt="0"/>
      <dgm:spPr/>
    </dgm:pt>
    <dgm:pt modelId="{C62748F0-9505-4F8A-A8D4-3080B27BDC06}" type="pres">
      <dgm:prSet presAssocID="{C17F6A67-12F6-4764-ADA1-76246CFA3DEB}" presName="parentTextBox" presStyleLbl="node1" presStyleIdx="0" presStyleCnt="2"/>
      <dgm:spPr/>
    </dgm:pt>
    <dgm:pt modelId="{E4C1F5DC-8C59-4C81-91FB-7D62F75DCC90}" type="pres">
      <dgm:prSet presAssocID="{198AE392-A9D2-451A-BD94-970A32C77611}" presName="sp" presStyleCnt="0"/>
      <dgm:spPr/>
    </dgm:pt>
    <dgm:pt modelId="{1B4DB006-501A-40C0-92F1-D28E2787CFF4}" type="pres">
      <dgm:prSet presAssocID="{89EEE916-7272-4EBC-BA4D-101AAB5BABC4}" presName="arrowAndChildren" presStyleCnt="0"/>
      <dgm:spPr/>
    </dgm:pt>
    <dgm:pt modelId="{F17A0A44-A21C-4CE0-B3A0-767AE6E82472}" type="pres">
      <dgm:prSet presAssocID="{89EEE916-7272-4EBC-BA4D-101AAB5BABC4}" presName="parentTextArrow" presStyleLbl="node1" presStyleIdx="1" presStyleCnt="2"/>
      <dgm:spPr/>
    </dgm:pt>
  </dgm:ptLst>
  <dgm:cxnLst>
    <dgm:cxn modelId="{A5ABAF0C-AA55-4558-AC88-46CF9D4B6B0A}" type="presOf" srcId="{89EEE916-7272-4EBC-BA4D-101AAB5BABC4}" destId="{F17A0A44-A21C-4CE0-B3A0-767AE6E82472}" srcOrd="0" destOrd="0" presId="urn:microsoft.com/office/officeart/2005/8/layout/process4"/>
    <dgm:cxn modelId="{C47F0390-F4A8-4308-AD79-8648B5F78323}" type="presOf" srcId="{C17F6A67-12F6-4764-ADA1-76246CFA3DEB}" destId="{C62748F0-9505-4F8A-A8D4-3080B27BDC06}" srcOrd="0" destOrd="0" presId="urn:microsoft.com/office/officeart/2005/8/layout/process4"/>
    <dgm:cxn modelId="{62026EA8-E171-47BB-81F4-F5951982CC86}" type="presOf" srcId="{9D3D9590-195F-42FD-B54A-8536A4F43FDF}" destId="{9FCD1332-C68E-4ABD-9A5F-D40983009967}" srcOrd="0" destOrd="0" presId="urn:microsoft.com/office/officeart/2005/8/layout/process4"/>
    <dgm:cxn modelId="{047669FA-E3DA-497B-9B87-E417B5974179}" srcId="{9D3D9590-195F-42FD-B54A-8536A4F43FDF}" destId="{89EEE916-7272-4EBC-BA4D-101AAB5BABC4}" srcOrd="0" destOrd="0" parTransId="{E35BAFD8-6FE0-4FE8-89CD-3FCCE71D017C}" sibTransId="{198AE392-A9D2-451A-BD94-970A32C77611}"/>
    <dgm:cxn modelId="{702045FF-60FD-45F7-88A8-B8DCC854118A}" srcId="{9D3D9590-195F-42FD-B54A-8536A4F43FDF}" destId="{C17F6A67-12F6-4764-ADA1-76246CFA3DEB}" srcOrd="1" destOrd="0" parTransId="{7A24C6C2-E46F-49A8-A9C1-041E2E2C17E5}" sibTransId="{C252B203-DC15-4AD3-8B86-F81E742EB608}"/>
    <dgm:cxn modelId="{9908CC1E-53CE-4883-B805-0DF5B4D18CEA}" type="presParOf" srcId="{9FCD1332-C68E-4ABD-9A5F-D40983009967}" destId="{8C6D2D50-02B0-4E31-9FBA-71E0B33B5F74}" srcOrd="0" destOrd="0" presId="urn:microsoft.com/office/officeart/2005/8/layout/process4"/>
    <dgm:cxn modelId="{F90D610A-62FB-45CA-BB59-4E24493D4268}" type="presParOf" srcId="{8C6D2D50-02B0-4E31-9FBA-71E0B33B5F74}" destId="{C62748F0-9505-4F8A-A8D4-3080B27BDC06}" srcOrd="0" destOrd="0" presId="urn:microsoft.com/office/officeart/2005/8/layout/process4"/>
    <dgm:cxn modelId="{12023D7C-65CB-43F6-94B2-95F7185CED6B}" type="presParOf" srcId="{9FCD1332-C68E-4ABD-9A5F-D40983009967}" destId="{E4C1F5DC-8C59-4C81-91FB-7D62F75DCC90}" srcOrd="1" destOrd="0" presId="urn:microsoft.com/office/officeart/2005/8/layout/process4"/>
    <dgm:cxn modelId="{807CDC72-640C-44B3-AFBE-2E684B7B406B}" type="presParOf" srcId="{9FCD1332-C68E-4ABD-9A5F-D40983009967}" destId="{1B4DB006-501A-40C0-92F1-D28E2787CFF4}" srcOrd="2" destOrd="0" presId="urn:microsoft.com/office/officeart/2005/8/layout/process4"/>
    <dgm:cxn modelId="{ACD6E277-4BFB-4D9F-BAA1-EC71EF807C7C}" type="presParOf" srcId="{1B4DB006-501A-40C0-92F1-D28E2787CFF4}" destId="{F17A0A44-A21C-4CE0-B3A0-767AE6E824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D3D9590-195F-42FD-B54A-8536A4F43FDF}"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9EEE916-7272-4EBC-BA4D-101AAB5BABC4}">
      <dgm:prSet/>
      <dgm:spPr/>
      <dgm:t>
        <a:bodyPr/>
        <a:lstStyle/>
        <a:p>
          <a:r>
            <a:rPr lang="en-US" b="1" dirty="0"/>
            <a:t>Shouldn’t we reform Medicare generally instead of fixing things by a piecemeal approach?</a:t>
          </a:r>
          <a:endParaRPr lang="en-US" dirty="0"/>
        </a:p>
      </dgm:t>
    </dgm:pt>
    <dgm:pt modelId="{E35BAFD8-6FE0-4FE8-89CD-3FCCE71D017C}" type="parTrans" cxnId="{047669FA-E3DA-497B-9B87-E417B5974179}">
      <dgm:prSet/>
      <dgm:spPr/>
      <dgm:t>
        <a:bodyPr/>
        <a:lstStyle/>
        <a:p>
          <a:endParaRPr lang="en-US"/>
        </a:p>
      </dgm:t>
    </dgm:pt>
    <dgm:pt modelId="{198AE392-A9D2-451A-BD94-970A32C77611}" type="sibTrans" cxnId="{047669FA-E3DA-497B-9B87-E417B5974179}">
      <dgm:prSet/>
      <dgm:spPr/>
      <dgm:t>
        <a:bodyPr/>
        <a:lstStyle/>
        <a:p>
          <a:endParaRPr lang="en-US"/>
        </a:p>
      </dgm:t>
    </dgm:pt>
    <dgm:pt modelId="{C17F6A67-12F6-4764-ADA1-76246CFA3DEB}">
      <dgm:prSet/>
      <dgm:spPr/>
      <dgm:t>
        <a:bodyPr/>
        <a:lstStyle/>
        <a:p>
          <a:r>
            <a:rPr lang="en-US" dirty="0"/>
            <a:t>This bill would not affect Medicare; it addresses waiting periods in the Social Security Act.</a:t>
          </a:r>
        </a:p>
      </dgm:t>
    </dgm:pt>
    <dgm:pt modelId="{7A24C6C2-E46F-49A8-A9C1-041E2E2C17E5}" type="parTrans" cxnId="{702045FF-60FD-45F7-88A8-B8DCC854118A}">
      <dgm:prSet/>
      <dgm:spPr/>
      <dgm:t>
        <a:bodyPr/>
        <a:lstStyle/>
        <a:p>
          <a:endParaRPr lang="en-US"/>
        </a:p>
      </dgm:t>
    </dgm:pt>
    <dgm:pt modelId="{C252B203-DC15-4AD3-8B86-F81E742EB608}" type="sibTrans" cxnId="{702045FF-60FD-45F7-88A8-B8DCC854118A}">
      <dgm:prSet/>
      <dgm:spPr/>
      <dgm:t>
        <a:bodyPr/>
        <a:lstStyle/>
        <a:p>
          <a:endParaRPr lang="en-US"/>
        </a:p>
      </dgm:t>
    </dgm:pt>
    <dgm:pt modelId="{9FCD1332-C68E-4ABD-9A5F-D40983009967}" type="pres">
      <dgm:prSet presAssocID="{9D3D9590-195F-42FD-B54A-8536A4F43FDF}" presName="Name0" presStyleCnt="0">
        <dgm:presLayoutVars>
          <dgm:dir/>
          <dgm:animLvl val="lvl"/>
          <dgm:resizeHandles val="exact"/>
        </dgm:presLayoutVars>
      </dgm:prSet>
      <dgm:spPr/>
    </dgm:pt>
    <dgm:pt modelId="{8C6D2D50-02B0-4E31-9FBA-71E0B33B5F74}" type="pres">
      <dgm:prSet presAssocID="{C17F6A67-12F6-4764-ADA1-76246CFA3DEB}" presName="boxAndChildren" presStyleCnt="0"/>
      <dgm:spPr/>
    </dgm:pt>
    <dgm:pt modelId="{C62748F0-9505-4F8A-A8D4-3080B27BDC06}" type="pres">
      <dgm:prSet presAssocID="{C17F6A67-12F6-4764-ADA1-76246CFA3DEB}" presName="parentTextBox" presStyleLbl="node1" presStyleIdx="0" presStyleCnt="2"/>
      <dgm:spPr/>
    </dgm:pt>
    <dgm:pt modelId="{E4C1F5DC-8C59-4C81-91FB-7D62F75DCC90}" type="pres">
      <dgm:prSet presAssocID="{198AE392-A9D2-451A-BD94-970A32C77611}" presName="sp" presStyleCnt="0"/>
      <dgm:spPr/>
    </dgm:pt>
    <dgm:pt modelId="{1B4DB006-501A-40C0-92F1-D28E2787CFF4}" type="pres">
      <dgm:prSet presAssocID="{89EEE916-7272-4EBC-BA4D-101AAB5BABC4}" presName="arrowAndChildren" presStyleCnt="0"/>
      <dgm:spPr/>
    </dgm:pt>
    <dgm:pt modelId="{F17A0A44-A21C-4CE0-B3A0-767AE6E82472}" type="pres">
      <dgm:prSet presAssocID="{89EEE916-7272-4EBC-BA4D-101AAB5BABC4}" presName="parentTextArrow" presStyleLbl="node1" presStyleIdx="1" presStyleCnt="2"/>
      <dgm:spPr/>
    </dgm:pt>
  </dgm:ptLst>
  <dgm:cxnLst>
    <dgm:cxn modelId="{A5ABAF0C-AA55-4558-AC88-46CF9D4B6B0A}" type="presOf" srcId="{89EEE916-7272-4EBC-BA4D-101AAB5BABC4}" destId="{F17A0A44-A21C-4CE0-B3A0-767AE6E82472}" srcOrd="0" destOrd="0" presId="urn:microsoft.com/office/officeart/2005/8/layout/process4"/>
    <dgm:cxn modelId="{C47F0390-F4A8-4308-AD79-8648B5F78323}" type="presOf" srcId="{C17F6A67-12F6-4764-ADA1-76246CFA3DEB}" destId="{C62748F0-9505-4F8A-A8D4-3080B27BDC06}" srcOrd="0" destOrd="0" presId="urn:microsoft.com/office/officeart/2005/8/layout/process4"/>
    <dgm:cxn modelId="{62026EA8-E171-47BB-81F4-F5951982CC86}" type="presOf" srcId="{9D3D9590-195F-42FD-B54A-8536A4F43FDF}" destId="{9FCD1332-C68E-4ABD-9A5F-D40983009967}" srcOrd="0" destOrd="0" presId="urn:microsoft.com/office/officeart/2005/8/layout/process4"/>
    <dgm:cxn modelId="{047669FA-E3DA-497B-9B87-E417B5974179}" srcId="{9D3D9590-195F-42FD-B54A-8536A4F43FDF}" destId="{89EEE916-7272-4EBC-BA4D-101AAB5BABC4}" srcOrd="0" destOrd="0" parTransId="{E35BAFD8-6FE0-4FE8-89CD-3FCCE71D017C}" sibTransId="{198AE392-A9D2-451A-BD94-970A32C77611}"/>
    <dgm:cxn modelId="{702045FF-60FD-45F7-88A8-B8DCC854118A}" srcId="{9D3D9590-195F-42FD-B54A-8536A4F43FDF}" destId="{C17F6A67-12F6-4764-ADA1-76246CFA3DEB}" srcOrd="1" destOrd="0" parTransId="{7A24C6C2-E46F-49A8-A9C1-041E2E2C17E5}" sibTransId="{C252B203-DC15-4AD3-8B86-F81E742EB608}"/>
    <dgm:cxn modelId="{9908CC1E-53CE-4883-B805-0DF5B4D18CEA}" type="presParOf" srcId="{9FCD1332-C68E-4ABD-9A5F-D40983009967}" destId="{8C6D2D50-02B0-4E31-9FBA-71E0B33B5F74}" srcOrd="0" destOrd="0" presId="urn:microsoft.com/office/officeart/2005/8/layout/process4"/>
    <dgm:cxn modelId="{F90D610A-62FB-45CA-BB59-4E24493D4268}" type="presParOf" srcId="{8C6D2D50-02B0-4E31-9FBA-71E0B33B5F74}" destId="{C62748F0-9505-4F8A-A8D4-3080B27BDC06}" srcOrd="0" destOrd="0" presId="urn:microsoft.com/office/officeart/2005/8/layout/process4"/>
    <dgm:cxn modelId="{12023D7C-65CB-43F6-94B2-95F7185CED6B}" type="presParOf" srcId="{9FCD1332-C68E-4ABD-9A5F-D40983009967}" destId="{E4C1F5DC-8C59-4C81-91FB-7D62F75DCC90}" srcOrd="1" destOrd="0" presId="urn:microsoft.com/office/officeart/2005/8/layout/process4"/>
    <dgm:cxn modelId="{807CDC72-640C-44B3-AFBE-2E684B7B406B}" type="presParOf" srcId="{9FCD1332-C68E-4ABD-9A5F-D40983009967}" destId="{1B4DB006-501A-40C0-92F1-D28E2787CFF4}" srcOrd="2" destOrd="0" presId="urn:microsoft.com/office/officeart/2005/8/layout/process4"/>
    <dgm:cxn modelId="{ACD6E277-4BFB-4D9F-BAA1-EC71EF807C7C}" type="presParOf" srcId="{1B4DB006-501A-40C0-92F1-D28E2787CFF4}" destId="{F17A0A44-A21C-4CE0-B3A0-767AE6E824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D3D9590-195F-42FD-B54A-8536A4F43FDF}"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89EEE916-7272-4EBC-BA4D-101AAB5BABC4}">
      <dgm:prSet/>
      <dgm:spPr/>
      <dgm:t>
        <a:bodyPr/>
        <a:lstStyle/>
        <a:p>
          <a:r>
            <a:rPr lang="en-US" b="1" dirty="0"/>
            <a:t>Why should we single out metastatic breast cancer for a waiting period waiver when there are other serious illnesses for which there is no similar exception?</a:t>
          </a:r>
          <a:endParaRPr lang="en-US" dirty="0"/>
        </a:p>
      </dgm:t>
    </dgm:pt>
    <dgm:pt modelId="{E35BAFD8-6FE0-4FE8-89CD-3FCCE71D017C}" type="parTrans" cxnId="{047669FA-E3DA-497B-9B87-E417B5974179}">
      <dgm:prSet/>
      <dgm:spPr/>
      <dgm:t>
        <a:bodyPr/>
        <a:lstStyle/>
        <a:p>
          <a:endParaRPr lang="en-US"/>
        </a:p>
      </dgm:t>
    </dgm:pt>
    <dgm:pt modelId="{198AE392-A9D2-451A-BD94-970A32C77611}" type="sibTrans" cxnId="{047669FA-E3DA-497B-9B87-E417B5974179}">
      <dgm:prSet/>
      <dgm:spPr/>
      <dgm:t>
        <a:bodyPr/>
        <a:lstStyle/>
        <a:p>
          <a:endParaRPr lang="en-US"/>
        </a:p>
      </dgm:t>
    </dgm:pt>
    <dgm:pt modelId="{C17F6A67-12F6-4764-ADA1-76246CFA3DEB}">
      <dgm:prSet/>
      <dgm:spPr/>
      <dgm:t>
        <a:bodyPr/>
        <a:lstStyle/>
        <a:p>
          <a:r>
            <a:rPr lang="en-US" dirty="0"/>
            <a:t>The notion that we can’t help anyone until we help everyone is not an effective, timely or compassionate approach. For individuals with metastatic breast cancer, time is of the essence. They simply do not have time to wait for benefits that they already qualify for, and that they so desperately need. </a:t>
          </a:r>
        </a:p>
      </dgm:t>
    </dgm:pt>
    <dgm:pt modelId="{7A24C6C2-E46F-49A8-A9C1-041E2E2C17E5}" type="parTrans" cxnId="{702045FF-60FD-45F7-88A8-B8DCC854118A}">
      <dgm:prSet/>
      <dgm:spPr/>
      <dgm:t>
        <a:bodyPr/>
        <a:lstStyle/>
        <a:p>
          <a:endParaRPr lang="en-US"/>
        </a:p>
      </dgm:t>
    </dgm:pt>
    <dgm:pt modelId="{C252B203-DC15-4AD3-8B86-F81E742EB608}" type="sibTrans" cxnId="{702045FF-60FD-45F7-88A8-B8DCC854118A}">
      <dgm:prSet/>
      <dgm:spPr/>
      <dgm:t>
        <a:bodyPr/>
        <a:lstStyle/>
        <a:p>
          <a:endParaRPr lang="en-US"/>
        </a:p>
      </dgm:t>
    </dgm:pt>
    <dgm:pt modelId="{9FCD1332-C68E-4ABD-9A5F-D40983009967}" type="pres">
      <dgm:prSet presAssocID="{9D3D9590-195F-42FD-B54A-8536A4F43FDF}" presName="Name0" presStyleCnt="0">
        <dgm:presLayoutVars>
          <dgm:dir/>
          <dgm:animLvl val="lvl"/>
          <dgm:resizeHandles val="exact"/>
        </dgm:presLayoutVars>
      </dgm:prSet>
      <dgm:spPr/>
    </dgm:pt>
    <dgm:pt modelId="{8C6D2D50-02B0-4E31-9FBA-71E0B33B5F74}" type="pres">
      <dgm:prSet presAssocID="{C17F6A67-12F6-4764-ADA1-76246CFA3DEB}" presName="boxAndChildren" presStyleCnt="0"/>
      <dgm:spPr/>
    </dgm:pt>
    <dgm:pt modelId="{C62748F0-9505-4F8A-A8D4-3080B27BDC06}" type="pres">
      <dgm:prSet presAssocID="{C17F6A67-12F6-4764-ADA1-76246CFA3DEB}" presName="parentTextBox" presStyleLbl="node1" presStyleIdx="0" presStyleCnt="2"/>
      <dgm:spPr/>
    </dgm:pt>
    <dgm:pt modelId="{E4C1F5DC-8C59-4C81-91FB-7D62F75DCC90}" type="pres">
      <dgm:prSet presAssocID="{198AE392-A9D2-451A-BD94-970A32C77611}" presName="sp" presStyleCnt="0"/>
      <dgm:spPr/>
    </dgm:pt>
    <dgm:pt modelId="{1B4DB006-501A-40C0-92F1-D28E2787CFF4}" type="pres">
      <dgm:prSet presAssocID="{89EEE916-7272-4EBC-BA4D-101AAB5BABC4}" presName="arrowAndChildren" presStyleCnt="0"/>
      <dgm:spPr/>
    </dgm:pt>
    <dgm:pt modelId="{F17A0A44-A21C-4CE0-B3A0-767AE6E82472}" type="pres">
      <dgm:prSet presAssocID="{89EEE916-7272-4EBC-BA4D-101AAB5BABC4}" presName="parentTextArrow" presStyleLbl="node1" presStyleIdx="1" presStyleCnt="2"/>
      <dgm:spPr/>
    </dgm:pt>
  </dgm:ptLst>
  <dgm:cxnLst>
    <dgm:cxn modelId="{A5ABAF0C-AA55-4558-AC88-46CF9D4B6B0A}" type="presOf" srcId="{89EEE916-7272-4EBC-BA4D-101AAB5BABC4}" destId="{F17A0A44-A21C-4CE0-B3A0-767AE6E82472}" srcOrd="0" destOrd="0" presId="urn:microsoft.com/office/officeart/2005/8/layout/process4"/>
    <dgm:cxn modelId="{C47F0390-F4A8-4308-AD79-8648B5F78323}" type="presOf" srcId="{C17F6A67-12F6-4764-ADA1-76246CFA3DEB}" destId="{C62748F0-9505-4F8A-A8D4-3080B27BDC06}" srcOrd="0" destOrd="0" presId="urn:microsoft.com/office/officeart/2005/8/layout/process4"/>
    <dgm:cxn modelId="{62026EA8-E171-47BB-81F4-F5951982CC86}" type="presOf" srcId="{9D3D9590-195F-42FD-B54A-8536A4F43FDF}" destId="{9FCD1332-C68E-4ABD-9A5F-D40983009967}" srcOrd="0" destOrd="0" presId="urn:microsoft.com/office/officeart/2005/8/layout/process4"/>
    <dgm:cxn modelId="{047669FA-E3DA-497B-9B87-E417B5974179}" srcId="{9D3D9590-195F-42FD-B54A-8536A4F43FDF}" destId="{89EEE916-7272-4EBC-BA4D-101AAB5BABC4}" srcOrd="0" destOrd="0" parTransId="{E35BAFD8-6FE0-4FE8-89CD-3FCCE71D017C}" sibTransId="{198AE392-A9D2-451A-BD94-970A32C77611}"/>
    <dgm:cxn modelId="{702045FF-60FD-45F7-88A8-B8DCC854118A}" srcId="{9D3D9590-195F-42FD-B54A-8536A4F43FDF}" destId="{C17F6A67-12F6-4764-ADA1-76246CFA3DEB}" srcOrd="1" destOrd="0" parTransId="{7A24C6C2-E46F-49A8-A9C1-041E2E2C17E5}" sibTransId="{C252B203-DC15-4AD3-8B86-F81E742EB608}"/>
    <dgm:cxn modelId="{9908CC1E-53CE-4883-B805-0DF5B4D18CEA}" type="presParOf" srcId="{9FCD1332-C68E-4ABD-9A5F-D40983009967}" destId="{8C6D2D50-02B0-4E31-9FBA-71E0B33B5F74}" srcOrd="0" destOrd="0" presId="urn:microsoft.com/office/officeart/2005/8/layout/process4"/>
    <dgm:cxn modelId="{F90D610A-62FB-45CA-BB59-4E24493D4268}" type="presParOf" srcId="{8C6D2D50-02B0-4E31-9FBA-71E0B33B5F74}" destId="{C62748F0-9505-4F8A-A8D4-3080B27BDC06}" srcOrd="0" destOrd="0" presId="urn:microsoft.com/office/officeart/2005/8/layout/process4"/>
    <dgm:cxn modelId="{12023D7C-65CB-43F6-94B2-95F7185CED6B}" type="presParOf" srcId="{9FCD1332-C68E-4ABD-9A5F-D40983009967}" destId="{E4C1F5DC-8C59-4C81-91FB-7D62F75DCC90}" srcOrd="1" destOrd="0" presId="urn:microsoft.com/office/officeart/2005/8/layout/process4"/>
    <dgm:cxn modelId="{807CDC72-640C-44B3-AFBE-2E684B7B406B}" type="presParOf" srcId="{9FCD1332-C68E-4ABD-9A5F-D40983009967}" destId="{1B4DB006-501A-40C0-92F1-D28E2787CFF4}" srcOrd="2" destOrd="0" presId="urn:microsoft.com/office/officeart/2005/8/layout/process4"/>
    <dgm:cxn modelId="{ACD6E277-4BFB-4D9F-BAA1-EC71EF807C7C}" type="presParOf" srcId="{1B4DB006-501A-40C0-92F1-D28E2787CFF4}" destId="{F17A0A44-A21C-4CE0-B3A0-767AE6E8247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31D0AD-2C8B-4B18-80B8-C51972C85A27}">
      <dsp:nvSpPr>
        <dsp:cNvPr id="0" name=""/>
        <dsp:cNvSpPr/>
      </dsp:nvSpPr>
      <dsp:spPr>
        <a:xfrm>
          <a:off x="0" y="551507"/>
          <a:ext cx="10515600" cy="10328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baseline="0"/>
            <a:t>MBCACA was modeled on similar legislation for individuals with ALS</a:t>
          </a:r>
          <a:endParaRPr lang="en-US" sz="2600" kern="1200"/>
        </a:p>
      </dsp:txBody>
      <dsp:txXfrm>
        <a:off x="50420" y="601927"/>
        <a:ext cx="10414760" cy="932014"/>
      </dsp:txXfrm>
    </dsp:sp>
    <dsp:sp modelId="{71CA9F4C-02AB-4786-B962-5E4459392242}">
      <dsp:nvSpPr>
        <dsp:cNvPr id="0" name=""/>
        <dsp:cNvSpPr/>
      </dsp:nvSpPr>
      <dsp:spPr>
        <a:xfrm>
          <a:off x="0" y="1659241"/>
          <a:ext cx="10515600" cy="10328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baseline="0"/>
            <a:t>ALS waiting periods were eliminated via two bills</a:t>
          </a:r>
          <a:endParaRPr lang="en-US" sz="2600" kern="1200"/>
        </a:p>
      </dsp:txBody>
      <dsp:txXfrm>
        <a:off x="50420" y="1709661"/>
        <a:ext cx="10414760" cy="932014"/>
      </dsp:txXfrm>
    </dsp:sp>
    <dsp:sp modelId="{80DAA926-7411-478C-99A5-917E5EC054D2}">
      <dsp:nvSpPr>
        <dsp:cNvPr id="0" name=""/>
        <dsp:cNvSpPr/>
      </dsp:nvSpPr>
      <dsp:spPr>
        <a:xfrm>
          <a:off x="0" y="2766976"/>
          <a:ext cx="10515600" cy="10328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baseline="0" dirty="0"/>
            <a:t>In 2000, the 24-month waiting period for Medicare was eliminated through legislation and In 2020 the 5-month waiting period was eliminated</a:t>
          </a:r>
          <a:endParaRPr lang="en-US" sz="2600" kern="1200" dirty="0"/>
        </a:p>
      </dsp:txBody>
      <dsp:txXfrm>
        <a:off x="50420" y="2817396"/>
        <a:ext cx="10414760" cy="93201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748F0-9505-4F8A-A8D4-3080B27BDC06}">
      <dsp:nvSpPr>
        <dsp:cNvPr id="0" name=""/>
        <dsp:cNvSpPr/>
      </dsp:nvSpPr>
      <dsp:spPr>
        <a:xfrm>
          <a:off x="0" y="2626263"/>
          <a:ext cx="11241947"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dirty="0"/>
            <a:t>The Metastatic Breast Cancer Access to Care Act does not yet have CBO score. As advocates, our role is to advocate for the solution. We owe it to the individuals dying of metastatic breast cancer to make sure they can immediately access these healthcare benefits that they have already qualified for, and that they deserve immediately. It is Congress’ role to obtain a score.</a:t>
          </a:r>
        </a:p>
      </dsp:txBody>
      <dsp:txXfrm>
        <a:off x="0" y="2626263"/>
        <a:ext cx="11241947" cy="1723112"/>
      </dsp:txXfrm>
    </dsp:sp>
    <dsp:sp modelId="{F17A0A44-A21C-4CE0-B3A0-767AE6E82472}">
      <dsp:nvSpPr>
        <dsp:cNvPr id="0" name=""/>
        <dsp:cNvSpPr/>
      </dsp:nvSpPr>
      <dsp:spPr>
        <a:xfrm rot="10800000">
          <a:off x="0" y="1962"/>
          <a:ext cx="11241947"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t>How much is this going to cost?/Is there a CBO score?</a:t>
          </a:r>
          <a:endParaRPr lang="en-US" sz="2400" kern="1200" dirty="0"/>
        </a:p>
      </dsp:txBody>
      <dsp:txXfrm rot="10800000">
        <a:off x="0" y="1962"/>
        <a:ext cx="11241947" cy="172198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748F0-9505-4F8A-A8D4-3080B27BDC06}">
      <dsp:nvSpPr>
        <dsp:cNvPr id="0" name=""/>
        <dsp:cNvSpPr/>
      </dsp:nvSpPr>
      <dsp:spPr>
        <a:xfrm>
          <a:off x="0" y="2626263"/>
          <a:ext cx="11241947"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A specific carve out was already created for individuals with metastatic breast cancer who lose their job and health insurance to be able to qualify for SSDI and Medicare. Metastatic breast cancer is also a condition included under the Compassionate Allowance program expediting approval for SSDI, specifically because of the progressive and fatal nature of the disease. Even with expedited approval, individuals who qualify still have to wait to receive their benefits. There are limited insurance options for individuals with metastatic breast cancer and even if short term options are available in their state, the premiums are often prohibitive for individuals too sick to work and no longer receiving an income. Many short term insurance plans are wholly inadequate in the face of a serious medical condition. The bottom line is that there is already a program in place for which these individuals qualify; making them wait an arbitrary 5 months and 24 months when many of them will not live to see their benefits is cruel and unnecessary.</a:t>
          </a:r>
          <a:r>
            <a:rPr lang="en-US" sz="1400" b="1" kern="1200" dirty="0"/>
            <a:t> </a:t>
          </a:r>
          <a:endParaRPr lang="en-US" sz="1400" kern="1200" dirty="0"/>
        </a:p>
      </dsp:txBody>
      <dsp:txXfrm>
        <a:off x="0" y="2626263"/>
        <a:ext cx="11241947" cy="1723112"/>
      </dsp:txXfrm>
    </dsp:sp>
    <dsp:sp modelId="{F17A0A44-A21C-4CE0-B3A0-767AE6E82472}">
      <dsp:nvSpPr>
        <dsp:cNvPr id="0" name=""/>
        <dsp:cNvSpPr/>
      </dsp:nvSpPr>
      <dsp:spPr>
        <a:xfrm rot="10800000">
          <a:off x="0" y="1"/>
          <a:ext cx="11241947"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t>Can’t the individuals who have metastatic breast cancer find other means of coverage while they wait for their SSDI and Medicare benefits to become available?</a:t>
          </a:r>
          <a:endParaRPr lang="en-US" sz="2400" kern="1200" dirty="0"/>
        </a:p>
      </dsp:txBody>
      <dsp:txXfrm rot="10800000">
        <a:off x="0" y="1"/>
        <a:ext cx="11241947" cy="172198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748F0-9505-4F8A-A8D4-3080B27BDC06}">
      <dsp:nvSpPr>
        <dsp:cNvPr id="0" name=""/>
        <dsp:cNvSpPr/>
      </dsp:nvSpPr>
      <dsp:spPr>
        <a:xfrm>
          <a:off x="0" y="2626263"/>
          <a:ext cx="11241947"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608" tIns="419608" rIns="419608" bIns="419608" numCol="1" spcCol="1270" anchor="ctr" anchorCtr="0">
          <a:noAutofit/>
        </a:bodyPr>
        <a:lstStyle/>
        <a:p>
          <a:pPr marL="0" lvl="0" indent="0" algn="ctr" defTabSz="2622550">
            <a:lnSpc>
              <a:spcPct val="90000"/>
            </a:lnSpc>
            <a:spcBef>
              <a:spcPct val="0"/>
            </a:spcBef>
            <a:spcAft>
              <a:spcPct val="35000"/>
            </a:spcAft>
            <a:buNone/>
          </a:pPr>
          <a:r>
            <a:rPr lang="en-US" sz="5900" kern="1200" dirty="0"/>
            <a:t>.</a:t>
          </a:r>
        </a:p>
      </dsp:txBody>
      <dsp:txXfrm>
        <a:off x="0" y="2626263"/>
        <a:ext cx="11241947" cy="1723112"/>
      </dsp:txXfrm>
    </dsp:sp>
    <dsp:sp modelId="{F17A0A44-A21C-4CE0-B3A0-767AE6E82472}">
      <dsp:nvSpPr>
        <dsp:cNvPr id="0" name=""/>
        <dsp:cNvSpPr/>
      </dsp:nvSpPr>
      <dsp:spPr>
        <a:xfrm rot="10800000">
          <a:off x="0" y="1"/>
          <a:ext cx="11241947"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608" tIns="419608" rIns="419608" bIns="419608" numCol="1" spcCol="1270" anchor="ctr" anchorCtr="0">
          <a:noAutofit/>
        </a:bodyPr>
        <a:lstStyle/>
        <a:p>
          <a:pPr marL="0" lvl="0" indent="0" algn="ctr" defTabSz="2622550">
            <a:lnSpc>
              <a:spcPct val="90000"/>
            </a:lnSpc>
            <a:spcBef>
              <a:spcPct val="0"/>
            </a:spcBef>
            <a:spcAft>
              <a:spcPct val="35000"/>
            </a:spcAft>
            <a:buNone/>
          </a:pPr>
          <a:r>
            <a:rPr lang="en-US" sz="5900" kern="1200" dirty="0"/>
            <a:t>What Questions are you Hearing?</a:t>
          </a:r>
        </a:p>
      </dsp:txBody>
      <dsp:txXfrm rot="10800000">
        <a:off x="0" y="1"/>
        <a:ext cx="11241947" cy="17219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4F845-3863-416E-BF5A-120AEAA5FDF1}">
      <dsp:nvSpPr>
        <dsp:cNvPr id="0" name=""/>
        <dsp:cNvSpPr/>
      </dsp:nvSpPr>
      <dsp:spPr>
        <a:xfrm>
          <a:off x="0" y="2067"/>
          <a:ext cx="9954208" cy="10480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A12087-F43C-436A-ADC5-693DDE4EBA4D}">
      <dsp:nvSpPr>
        <dsp:cNvPr id="0" name=""/>
        <dsp:cNvSpPr/>
      </dsp:nvSpPr>
      <dsp:spPr>
        <a:xfrm>
          <a:off x="317046" y="237887"/>
          <a:ext cx="576447" cy="57644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43876E-473A-47A4-BE28-887369BFDF2F}">
      <dsp:nvSpPr>
        <dsp:cNvPr id="0" name=""/>
        <dsp:cNvSpPr/>
      </dsp:nvSpPr>
      <dsp:spPr>
        <a:xfrm>
          <a:off x="1210539" y="2067"/>
          <a:ext cx="8743668" cy="1048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922" tIns="110922" rIns="110922" bIns="110922" numCol="1" spcCol="1270" anchor="ctr" anchorCtr="0">
          <a:noAutofit/>
        </a:bodyPr>
        <a:lstStyle/>
        <a:p>
          <a:pPr marL="0" lvl="0" indent="0" algn="l" defTabSz="977900">
            <a:lnSpc>
              <a:spcPct val="100000"/>
            </a:lnSpc>
            <a:spcBef>
              <a:spcPct val="0"/>
            </a:spcBef>
            <a:spcAft>
              <a:spcPct val="35000"/>
            </a:spcAft>
            <a:buNone/>
          </a:pPr>
          <a:r>
            <a:rPr lang="en-US" sz="2200" b="1" kern="1200" baseline="0" dirty="0"/>
            <a:t>Introduction</a:t>
          </a:r>
          <a:endParaRPr lang="en-US" sz="2200" b="1" kern="1200" dirty="0"/>
        </a:p>
      </dsp:txBody>
      <dsp:txXfrm>
        <a:off x="1210539" y="2067"/>
        <a:ext cx="8743668" cy="1048086"/>
      </dsp:txXfrm>
    </dsp:sp>
    <dsp:sp modelId="{B287030E-7BDF-4674-885D-74B2261E4D7A}">
      <dsp:nvSpPr>
        <dsp:cNvPr id="0" name=""/>
        <dsp:cNvSpPr/>
      </dsp:nvSpPr>
      <dsp:spPr>
        <a:xfrm>
          <a:off x="0" y="1312176"/>
          <a:ext cx="9954208" cy="10480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C935D9-14DA-4F1F-9746-84F1D4037161}">
      <dsp:nvSpPr>
        <dsp:cNvPr id="0" name=""/>
        <dsp:cNvSpPr/>
      </dsp:nvSpPr>
      <dsp:spPr>
        <a:xfrm>
          <a:off x="317046" y="1547995"/>
          <a:ext cx="576447" cy="57644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EF2193-D8A2-4D89-813D-475ACFF577C2}">
      <dsp:nvSpPr>
        <dsp:cNvPr id="0" name=""/>
        <dsp:cNvSpPr/>
      </dsp:nvSpPr>
      <dsp:spPr>
        <a:xfrm>
          <a:off x="1210539" y="1312176"/>
          <a:ext cx="8743668" cy="1048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922" tIns="110922" rIns="110922" bIns="110922" numCol="1" spcCol="1270" anchor="ctr" anchorCtr="0">
          <a:noAutofit/>
        </a:bodyPr>
        <a:lstStyle/>
        <a:p>
          <a:pPr marL="0" lvl="0" indent="0" algn="l" defTabSz="977900">
            <a:lnSpc>
              <a:spcPct val="100000"/>
            </a:lnSpc>
            <a:spcBef>
              <a:spcPct val="0"/>
            </a:spcBef>
            <a:spcAft>
              <a:spcPct val="35000"/>
            </a:spcAft>
            <a:buNone/>
          </a:pPr>
          <a:r>
            <a:rPr lang="en-US" sz="2200" b="1" kern="1200" baseline="0" dirty="0"/>
            <a:t>Collect cosponsors</a:t>
          </a:r>
          <a:endParaRPr lang="en-US" sz="2200" b="1" kern="1200" dirty="0"/>
        </a:p>
      </dsp:txBody>
      <dsp:txXfrm>
        <a:off x="1210539" y="1312176"/>
        <a:ext cx="8743668" cy="1048086"/>
      </dsp:txXfrm>
    </dsp:sp>
    <dsp:sp modelId="{F14A12C6-6781-4AC3-84DA-B906C796FC5F}">
      <dsp:nvSpPr>
        <dsp:cNvPr id="0" name=""/>
        <dsp:cNvSpPr/>
      </dsp:nvSpPr>
      <dsp:spPr>
        <a:xfrm>
          <a:off x="0" y="2622284"/>
          <a:ext cx="9954208" cy="10480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53D92F-AB8C-42F7-90EF-44EA691592D8}">
      <dsp:nvSpPr>
        <dsp:cNvPr id="0" name=""/>
        <dsp:cNvSpPr/>
      </dsp:nvSpPr>
      <dsp:spPr>
        <a:xfrm>
          <a:off x="317046" y="2858103"/>
          <a:ext cx="576447" cy="57644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895742-6EE0-470A-A4F2-52B2DD45AB66}">
      <dsp:nvSpPr>
        <dsp:cNvPr id="0" name=""/>
        <dsp:cNvSpPr/>
      </dsp:nvSpPr>
      <dsp:spPr>
        <a:xfrm>
          <a:off x="1210539" y="2622284"/>
          <a:ext cx="8743668" cy="1048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922" tIns="110922" rIns="110922" bIns="110922" numCol="1" spcCol="1270" anchor="ctr" anchorCtr="0">
          <a:noAutofit/>
        </a:bodyPr>
        <a:lstStyle/>
        <a:p>
          <a:pPr marL="0" lvl="0" indent="0" algn="l" defTabSz="977900">
            <a:lnSpc>
              <a:spcPct val="100000"/>
            </a:lnSpc>
            <a:spcBef>
              <a:spcPct val="0"/>
            </a:spcBef>
            <a:spcAft>
              <a:spcPct val="35000"/>
            </a:spcAft>
            <a:buNone/>
          </a:pPr>
          <a:r>
            <a:rPr lang="en-US" sz="2200" b="1" kern="1200" baseline="0" dirty="0"/>
            <a:t>Committee: hearing/markup/vote</a:t>
          </a:r>
          <a:endParaRPr lang="en-US" sz="2200" b="1" kern="1200" dirty="0"/>
        </a:p>
      </dsp:txBody>
      <dsp:txXfrm>
        <a:off x="1210539" y="2622284"/>
        <a:ext cx="8743668" cy="1048086"/>
      </dsp:txXfrm>
    </dsp:sp>
    <dsp:sp modelId="{661A200B-5CE3-4325-B258-4CDB203888BA}">
      <dsp:nvSpPr>
        <dsp:cNvPr id="0" name=""/>
        <dsp:cNvSpPr/>
      </dsp:nvSpPr>
      <dsp:spPr>
        <a:xfrm>
          <a:off x="0" y="3932392"/>
          <a:ext cx="9954208" cy="104808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093534-6388-422E-B6EC-F0D1426CE527}">
      <dsp:nvSpPr>
        <dsp:cNvPr id="0" name=""/>
        <dsp:cNvSpPr/>
      </dsp:nvSpPr>
      <dsp:spPr>
        <a:xfrm>
          <a:off x="317046" y="4168211"/>
          <a:ext cx="576447" cy="57644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564098-8A1B-43BE-B5B6-B288ACCE4156}">
      <dsp:nvSpPr>
        <dsp:cNvPr id="0" name=""/>
        <dsp:cNvSpPr/>
      </dsp:nvSpPr>
      <dsp:spPr>
        <a:xfrm>
          <a:off x="1210539" y="3932392"/>
          <a:ext cx="8743668" cy="1048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922" tIns="110922" rIns="110922" bIns="110922" numCol="1" spcCol="1270" anchor="ctr" anchorCtr="0">
          <a:noAutofit/>
        </a:bodyPr>
        <a:lstStyle/>
        <a:p>
          <a:pPr marL="0" lvl="0" indent="0" algn="l" defTabSz="977900">
            <a:lnSpc>
              <a:spcPct val="100000"/>
            </a:lnSpc>
            <a:spcBef>
              <a:spcPct val="0"/>
            </a:spcBef>
            <a:spcAft>
              <a:spcPct val="35000"/>
            </a:spcAft>
            <a:buNone/>
          </a:pPr>
          <a:r>
            <a:rPr lang="en-US" sz="2200" b="1" kern="1200" baseline="0" dirty="0"/>
            <a:t>Floor vote</a:t>
          </a:r>
          <a:endParaRPr lang="en-US" sz="2200" b="1" kern="1200" dirty="0"/>
        </a:p>
      </dsp:txBody>
      <dsp:txXfrm>
        <a:off x="1210539" y="3932392"/>
        <a:ext cx="8743668" cy="10480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591152-6803-4817-AF83-50173299A1B3}">
      <dsp:nvSpPr>
        <dsp:cNvPr id="0" name=""/>
        <dsp:cNvSpPr/>
      </dsp:nvSpPr>
      <dsp:spPr>
        <a:xfrm>
          <a:off x="0" y="2352"/>
          <a:ext cx="1093703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AE3D48-B78E-4F35-9143-ACBF7F151BB4}">
      <dsp:nvSpPr>
        <dsp:cNvPr id="0" name=""/>
        <dsp:cNvSpPr/>
      </dsp:nvSpPr>
      <dsp:spPr>
        <a:xfrm>
          <a:off x="0" y="2352"/>
          <a:ext cx="2187406" cy="1604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b="1" kern="1200" baseline="0"/>
            <a:t>115</a:t>
          </a:r>
          <a:r>
            <a:rPr lang="en-US" sz="3900" b="1" kern="1200" baseline="30000"/>
            <a:t>th</a:t>
          </a:r>
          <a:r>
            <a:rPr lang="en-US" sz="3900" b="1" kern="1200" baseline="0"/>
            <a:t> Congress</a:t>
          </a:r>
          <a:endParaRPr lang="en-US" sz="3900" kern="1200"/>
        </a:p>
      </dsp:txBody>
      <dsp:txXfrm>
        <a:off x="0" y="2352"/>
        <a:ext cx="2187406" cy="1604355"/>
      </dsp:txXfrm>
    </dsp:sp>
    <dsp:sp modelId="{0C20C511-C541-4DDF-A157-E546A3B705CA}">
      <dsp:nvSpPr>
        <dsp:cNvPr id="0" name=""/>
        <dsp:cNvSpPr/>
      </dsp:nvSpPr>
      <dsp:spPr>
        <a:xfrm>
          <a:off x="2351462" y="27420"/>
          <a:ext cx="8585570" cy="501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Introduced in the House Only</a:t>
          </a:r>
          <a:endParaRPr lang="en-US" sz="2300" kern="1200"/>
        </a:p>
      </dsp:txBody>
      <dsp:txXfrm>
        <a:off x="2351462" y="27420"/>
        <a:ext cx="8585570" cy="501361"/>
      </dsp:txXfrm>
    </dsp:sp>
    <dsp:sp modelId="{1F92C491-2FFF-454F-85A9-AF148BDF29B1}">
      <dsp:nvSpPr>
        <dsp:cNvPr id="0" name=""/>
        <dsp:cNvSpPr/>
      </dsp:nvSpPr>
      <dsp:spPr>
        <a:xfrm>
          <a:off x="2187406" y="528781"/>
          <a:ext cx="874962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B51473-46F8-428D-BD94-1D7985211A50}">
      <dsp:nvSpPr>
        <dsp:cNvPr id="0" name=""/>
        <dsp:cNvSpPr/>
      </dsp:nvSpPr>
      <dsp:spPr>
        <a:xfrm>
          <a:off x="2351462" y="553849"/>
          <a:ext cx="8585570" cy="501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King/Castor</a:t>
          </a:r>
          <a:endParaRPr lang="en-US" sz="2300" kern="1200"/>
        </a:p>
      </dsp:txBody>
      <dsp:txXfrm>
        <a:off x="2351462" y="553849"/>
        <a:ext cx="8585570" cy="501361"/>
      </dsp:txXfrm>
    </dsp:sp>
    <dsp:sp modelId="{43D43CED-896F-4A28-B98B-24B28ED36536}">
      <dsp:nvSpPr>
        <dsp:cNvPr id="0" name=""/>
        <dsp:cNvSpPr/>
      </dsp:nvSpPr>
      <dsp:spPr>
        <a:xfrm>
          <a:off x="2187406" y="1055210"/>
          <a:ext cx="874962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78A76C5-B253-4194-9170-8A61156A6DDD}">
      <dsp:nvSpPr>
        <dsp:cNvPr id="0" name=""/>
        <dsp:cNvSpPr/>
      </dsp:nvSpPr>
      <dsp:spPr>
        <a:xfrm>
          <a:off x="2351462" y="1080278"/>
          <a:ext cx="8585570" cy="501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96 House cosponsors</a:t>
          </a:r>
          <a:endParaRPr lang="en-US" sz="2300" kern="1200"/>
        </a:p>
      </dsp:txBody>
      <dsp:txXfrm>
        <a:off x="2351462" y="1080278"/>
        <a:ext cx="8585570" cy="501361"/>
      </dsp:txXfrm>
    </dsp:sp>
    <dsp:sp modelId="{B6E188EF-BFB5-4441-991A-5A57B4367737}">
      <dsp:nvSpPr>
        <dsp:cNvPr id="0" name=""/>
        <dsp:cNvSpPr/>
      </dsp:nvSpPr>
      <dsp:spPr>
        <a:xfrm>
          <a:off x="2187406" y="1581639"/>
          <a:ext cx="874962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C9FE71F-58CA-44C7-8F27-1E0932A16C80}">
      <dsp:nvSpPr>
        <dsp:cNvPr id="0" name=""/>
        <dsp:cNvSpPr/>
      </dsp:nvSpPr>
      <dsp:spPr>
        <a:xfrm>
          <a:off x="0" y="1606707"/>
          <a:ext cx="1093703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714760-83A1-4E2E-A4E3-07C9DEF40C0B}">
      <dsp:nvSpPr>
        <dsp:cNvPr id="0" name=""/>
        <dsp:cNvSpPr/>
      </dsp:nvSpPr>
      <dsp:spPr>
        <a:xfrm>
          <a:off x="0" y="1606707"/>
          <a:ext cx="2187406" cy="1604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b="1" kern="1200" baseline="0"/>
            <a:t>116</a:t>
          </a:r>
          <a:r>
            <a:rPr lang="en-US" sz="3900" b="1" kern="1200" baseline="30000"/>
            <a:t>th</a:t>
          </a:r>
          <a:r>
            <a:rPr lang="en-US" sz="3900" b="1" kern="1200" baseline="0"/>
            <a:t> Congress</a:t>
          </a:r>
          <a:endParaRPr lang="en-US" sz="3900" kern="1200"/>
        </a:p>
      </dsp:txBody>
      <dsp:txXfrm>
        <a:off x="0" y="1606707"/>
        <a:ext cx="2187406" cy="1604355"/>
      </dsp:txXfrm>
    </dsp:sp>
    <dsp:sp modelId="{89F4663C-60DC-4CB3-9A62-978263CF4A6E}">
      <dsp:nvSpPr>
        <dsp:cNvPr id="0" name=""/>
        <dsp:cNvSpPr/>
      </dsp:nvSpPr>
      <dsp:spPr>
        <a:xfrm>
          <a:off x="2351462" y="1643996"/>
          <a:ext cx="8585570" cy="745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House: King/Castor 180 cosponsors</a:t>
          </a:r>
          <a:endParaRPr lang="en-US" sz="2300" kern="1200"/>
        </a:p>
      </dsp:txBody>
      <dsp:txXfrm>
        <a:off x="2351462" y="1643996"/>
        <a:ext cx="8585570" cy="745774"/>
      </dsp:txXfrm>
    </dsp:sp>
    <dsp:sp modelId="{45E3D070-803B-4F5F-927A-C4B1421C3523}">
      <dsp:nvSpPr>
        <dsp:cNvPr id="0" name=""/>
        <dsp:cNvSpPr/>
      </dsp:nvSpPr>
      <dsp:spPr>
        <a:xfrm>
          <a:off x="2187406" y="2389771"/>
          <a:ext cx="874962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28FE70-E709-48B3-ADEA-4123A18A1D70}">
      <dsp:nvSpPr>
        <dsp:cNvPr id="0" name=""/>
        <dsp:cNvSpPr/>
      </dsp:nvSpPr>
      <dsp:spPr>
        <a:xfrm>
          <a:off x="2351462" y="2427059"/>
          <a:ext cx="8585570" cy="745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Senate: McSally/Murphy 24 cosponsors</a:t>
          </a:r>
          <a:endParaRPr lang="en-US" sz="2300" kern="1200"/>
        </a:p>
      </dsp:txBody>
      <dsp:txXfrm>
        <a:off x="2351462" y="2427059"/>
        <a:ext cx="8585570" cy="745774"/>
      </dsp:txXfrm>
    </dsp:sp>
    <dsp:sp modelId="{077FECDE-4B3E-4A47-8903-11CA6C291F8D}">
      <dsp:nvSpPr>
        <dsp:cNvPr id="0" name=""/>
        <dsp:cNvSpPr/>
      </dsp:nvSpPr>
      <dsp:spPr>
        <a:xfrm>
          <a:off x="2187406" y="3172834"/>
          <a:ext cx="874962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5CB2014-26CB-4A17-9DD5-2BC05B57C22A}">
      <dsp:nvSpPr>
        <dsp:cNvPr id="0" name=""/>
        <dsp:cNvSpPr/>
      </dsp:nvSpPr>
      <dsp:spPr>
        <a:xfrm>
          <a:off x="0" y="3211063"/>
          <a:ext cx="1093703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4D8E76-CCD2-421A-AFF8-10793ED1FD79}">
      <dsp:nvSpPr>
        <dsp:cNvPr id="0" name=""/>
        <dsp:cNvSpPr/>
      </dsp:nvSpPr>
      <dsp:spPr>
        <a:xfrm>
          <a:off x="0" y="3211063"/>
          <a:ext cx="2187406" cy="1604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b="1" kern="1200" baseline="0"/>
            <a:t>117</a:t>
          </a:r>
          <a:r>
            <a:rPr lang="en-US" sz="3900" b="1" kern="1200" baseline="30000"/>
            <a:t>th</a:t>
          </a:r>
          <a:r>
            <a:rPr lang="en-US" sz="3900" b="1" kern="1200" baseline="0"/>
            <a:t> Congress</a:t>
          </a:r>
          <a:endParaRPr lang="en-US" sz="3900" kern="1200"/>
        </a:p>
      </dsp:txBody>
      <dsp:txXfrm>
        <a:off x="0" y="3211063"/>
        <a:ext cx="2187406" cy="1604355"/>
      </dsp:txXfrm>
    </dsp:sp>
    <dsp:sp modelId="{299DA6D0-8B75-40A3-979E-F1536A47716E}">
      <dsp:nvSpPr>
        <dsp:cNvPr id="0" name=""/>
        <dsp:cNvSpPr/>
      </dsp:nvSpPr>
      <dsp:spPr>
        <a:xfrm>
          <a:off x="2351462" y="3248351"/>
          <a:ext cx="8585570" cy="745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House: Castor/Katko 240 cosponsors</a:t>
          </a:r>
          <a:endParaRPr lang="en-US" sz="2300" kern="1200"/>
        </a:p>
      </dsp:txBody>
      <dsp:txXfrm>
        <a:off x="2351462" y="3248351"/>
        <a:ext cx="8585570" cy="745774"/>
      </dsp:txXfrm>
    </dsp:sp>
    <dsp:sp modelId="{4928BAD3-F113-41A6-B9AE-C6741CF96D13}">
      <dsp:nvSpPr>
        <dsp:cNvPr id="0" name=""/>
        <dsp:cNvSpPr/>
      </dsp:nvSpPr>
      <dsp:spPr>
        <a:xfrm>
          <a:off x="2187406" y="3994126"/>
          <a:ext cx="874962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525A7D-E351-48C8-9A92-4F12F83FEED0}">
      <dsp:nvSpPr>
        <dsp:cNvPr id="0" name=""/>
        <dsp:cNvSpPr/>
      </dsp:nvSpPr>
      <dsp:spPr>
        <a:xfrm>
          <a:off x="2351462" y="4031415"/>
          <a:ext cx="8585570" cy="745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Senate: Murphy/Ernst 29 cosponsors</a:t>
          </a:r>
          <a:endParaRPr lang="en-US" sz="2300" kern="1200"/>
        </a:p>
      </dsp:txBody>
      <dsp:txXfrm>
        <a:off x="2351462" y="4031415"/>
        <a:ext cx="8585570" cy="745774"/>
      </dsp:txXfrm>
    </dsp:sp>
    <dsp:sp modelId="{2279DC08-24E1-45F3-BDE7-B80C668701F5}">
      <dsp:nvSpPr>
        <dsp:cNvPr id="0" name=""/>
        <dsp:cNvSpPr/>
      </dsp:nvSpPr>
      <dsp:spPr>
        <a:xfrm>
          <a:off x="2187406" y="4777189"/>
          <a:ext cx="874962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DE5E2-0F1D-42BC-9191-6A1DDB42D806}">
      <dsp:nvSpPr>
        <dsp:cNvPr id="0" name=""/>
        <dsp:cNvSpPr/>
      </dsp:nvSpPr>
      <dsp:spPr>
        <a:xfrm>
          <a:off x="0" y="105489"/>
          <a:ext cx="10515600" cy="556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Why should we create an exception (waiver of 24 month waiting period for Medicare and 5 month waiting period for SSDI) only to people diagnosed with metastatic breast cancer?</a:t>
          </a:r>
        </a:p>
      </dsp:txBody>
      <dsp:txXfrm>
        <a:off x="27187" y="132676"/>
        <a:ext cx="10461226" cy="502546"/>
      </dsp:txXfrm>
    </dsp:sp>
    <dsp:sp modelId="{F9BB1E26-167A-4026-B0E9-1049E724A6E3}">
      <dsp:nvSpPr>
        <dsp:cNvPr id="0" name=""/>
        <dsp:cNvSpPr/>
      </dsp:nvSpPr>
      <dsp:spPr>
        <a:xfrm>
          <a:off x="0" y="702729"/>
          <a:ext cx="10515600" cy="556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Would this proposal increase the number of individuals who are eligible for Medicare/Social Security Disability?</a:t>
          </a:r>
        </a:p>
      </dsp:txBody>
      <dsp:txXfrm>
        <a:off x="27187" y="729916"/>
        <a:ext cx="10461226" cy="502546"/>
      </dsp:txXfrm>
    </dsp:sp>
    <dsp:sp modelId="{865F541E-53C2-4812-BCC7-E9F388E90285}">
      <dsp:nvSpPr>
        <dsp:cNvPr id="0" name=""/>
        <dsp:cNvSpPr/>
      </dsp:nvSpPr>
      <dsp:spPr>
        <a:xfrm>
          <a:off x="0" y="1299969"/>
          <a:ext cx="10515600" cy="556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Weren’t these waiting periods put into place for a reason?</a:t>
          </a:r>
        </a:p>
      </dsp:txBody>
      <dsp:txXfrm>
        <a:off x="27187" y="1327156"/>
        <a:ext cx="10461226" cy="502546"/>
      </dsp:txXfrm>
    </dsp:sp>
    <dsp:sp modelId="{DD2CC7EC-3DAE-4F3F-AAFD-FDA1D8C0EE43}">
      <dsp:nvSpPr>
        <dsp:cNvPr id="0" name=""/>
        <dsp:cNvSpPr/>
      </dsp:nvSpPr>
      <dsp:spPr>
        <a:xfrm>
          <a:off x="0" y="1897209"/>
          <a:ext cx="10515600" cy="556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Shouldn’t we reform Medicare generally instead of fixing things by a piecemeal approach?</a:t>
          </a:r>
        </a:p>
      </dsp:txBody>
      <dsp:txXfrm>
        <a:off x="27187" y="1924396"/>
        <a:ext cx="10461226" cy="502546"/>
      </dsp:txXfrm>
    </dsp:sp>
    <dsp:sp modelId="{8CA022EE-7197-4227-99D0-73584B3C30E8}">
      <dsp:nvSpPr>
        <dsp:cNvPr id="0" name=""/>
        <dsp:cNvSpPr/>
      </dsp:nvSpPr>
      <dsp:spPr>
        <a:xfrm>
          <a:off x="0" y="2494449"/>
          <a:ext cx="10515600" cy="556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Why should we single out metastatic breast cancer for a waiting period waiver when there are other serious illnesses for which there is no similar exception?</a:t>
          </a:r>
        </a:p>
      </dsp:txBody>
      <dsp:txXfrm>
        <a:off x="27187" y="2521636"/>
        <a:ext cx="10461226" cy="502546"/>
      </dsp:txXfrm>
    </dsp:sp>
    <dsp:sp modelId="{79D0CDAA-E2F6-4087-9425-649B36D7D018}">
      <dsp:nvSpPr>
        <dsp:cNvPr id="0" name=""/>
        <dsp:cNvSpPr/>
      </dsp:nvSpPr>
      <dsp:spPr>
        <a:xfrm>
          <a:off x="0" y="3091689"/>
          <a:ext cx="10515600" cy="556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How much is this going to cost?/Is there a CBO score?</a:t>
          </a:r>
        </a:p>
      </dsp:txBody>
      <dsp:txXfrm>
        <a:off x="27187" y="3118876"/>
        <a:ext cx="10461226" cy="502546"/>
      </dsp:txXfrm>
    </dsp:sp>
    <dsp:sp modelId="{300F7906-6E0E-4E86-BA10-26EFBD386C95}">
      <dsp:nvSpPr>
        <dsp:cNvPr id="0" name=""/>
        <dsp:cNvSpPr/>
      </dsp:nvSpPr>
      <dsp:spPr>
        <a:xfrm>
          <a:off x="0" y="3688929"/>
          <a:ext cx="10515600" cy="556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Can’t the individuals who have metastatic breast cancer find other means of coverage while they wait for their SSDI and Medicare benefits to become available?</a:t>
          </a:r>
        </a:p>
      </dsp:txBody>
      <dsp:txXfrm>
        <a:off x="27187" y="3716116"/>
        <a:ext cx="10461226" cy="5025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748F0-9505-4F8A-A8D4-3080B27BDC06}">
      <dsp:nvSpPr>
        <dsp:cNvPr id="0" name=""/>
        <dsp:cNvSpPr/>
      </dsp:nvSpPr>
      <dsp:spPr>
        <a:xfrm>
          <a:off x="0" y="2626263"/>
          <a:ext cx="11241947"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Individuals who qualify are under 65 and diagnosed with metastatic breast cancer already qualify for SSDI and Medicare. However, based on the limited life expectancy of individuals with metastatic disease, an average of 3 years, the waiting periods for receiving these benefits should be waived. </a:t>
          </a:r>
        </a:p>
      </dsp:txBody>
      <dsp:txXfrm>
        <a:off x="0" y="2626263"/>
        <a:ext cx="11241947" cy="1723112"/>
      </dsp:txXfrm>
    </dsp:sp>
    <dsp:sp modelId="{F17A0A44-A21C-4CE0-B3A0-767AE6E82472}">
      <dsp:nvSpPr>
        <dsp:cNvPr id="0" name=""/>
        <dsp:cNvSpPr/>
      </dsp:nvSpPr>
      <dsp:spPr>
        <a:xfrm rot="10800000">
          <a:off x="0" y="1962"/>
          <a:ext cx="11241947"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 </a:t>
          </a:r>
          <a:r>
            <a:rPr lang="en-US" sz="2400" b="1" kern="1200" dirty="0"/>
            <a:t>Why should we create an exception (waiver of 24 month waiting period for Medicare and 5 month waiting period for SSDI) only to people diagnosed with metastatic breast cancer?</a:t>
          </a:r>
          <a:endParaRPr lang="en-US" sz="2400" kern="1200" dirty="0"/>
        </a:p>
      </dsp:txBody>
      <dsp:txXfrm rot="10800000">
        <a:off x="0" y="1962"/>
        <a:ext cx="11241947" cy="17219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748F0-9505-4F8A-A8D4-3080B27BDC06}">
      <dsp:nvSpPr>
        <dsp:cNvPr id="0" name=""/>
        <dsp:cNvSpPr/>
      </dsp:nvSpPr>
      <dsp:spPr>
        <a:xfrm>
          <a:off x="0" y="2626263"/>
          <a:ext cx="11241947"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No. It does not at all affect the eligibility criteria for disability under SSDI that confer Medicare eligibility. Those criteria would not change. The bill would only waive the 24 month/5 month waiting periods for individuals already deemed eligible.</a:t>
          </a:r>
        </a:p>
      </dsp:txBody>
      <dsp:txXfrm>
        <a:off x="0" y="2626263"/>
        <a:ext cx="11241947" cy="1723112"/>
      </dsp:txXfrm>
    </dsp:sp>
    <dsp:sp modelId="{F17A0A44-A21C-4CE0-B3A0-767AE6E82472}">
      <dsp:nvSpPr>
        <dsp:cNvPr id="0" name=""/>
        <dsp:cNvSpPr/>
      </dsp:nvSpPr>
      <dsp:spPr>
        <a:xfrm rot="10800000">
          <a:off x="0" y="1"/>
          <a:ext cx="11241947"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b="1" kern="1200" dirty="0"/>
            <a:t>Would this proposal increase the number of individuals who are eligible for Medicare/Social Security Disability?</a:t>
          </a:r>
          <a:endParaRPr lang="en-US" sz="2500" kern="1200" dirty="0"/>
        </a:p>
      </dsp:txBody>
      <dsp:txXfrm rot="10800000">
        <a:off x="0" y="1"/>
        <a:ext cx="11241947" cy="17219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748F0-9505-4F8A-A8D4-3080B27BDC06}">
      <dsp:nvSpPr>
        <dsp:cNvPr id="0" name=""/>
        <dsp:cNvSpPr/>
      </dsp:nvSpPr>
      <dsp:spPr>
        <a:xfrm>
          <a:off x="0" y="2626263"/>
          <a:ext cx="11241947"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Initially, these waiting periods were put into place to address conditions that could reverse or improve, resulting in the individual no longer deemed to have a disability. In the case of metastatic breast cancer, there is no reversal and no cure.</a:t>
          </a:r>
        </a:p>
      </dsp:txBody>
      <dsp:txXfrm>
        <a:off x="0" y="2626263"/>
        <a:ext cx="11241947" cy="1723112"/>
      </dsp:txXfrm>
    </dsp:sp>
    <dsp:sp modelId="{F17A0A44-A21C-4CE0-B3A0-767AE6E82472}">
      <dsp:nvSpPr>
        <dsp:cNvPr id="0" name=""/>
        <dsp:cNvSpPr/>
      </dsp:nvSpPr>
      <dsp:spPr>
        <a:xfrm rot="10800000">
          <a:off x="0" y="1962"/>
          <a:ext cx="11241947"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 </a:t>
          </a:r>
          <a:r>
            <a:rPr lang="en-US" sz="2500" b="1" kern="1200" dirty="0"/>
            <a:t>Weren’t these waiting periods put into place for a reason?</a:t>
          </a:r>
          <a:endParaRPr lang="en-US" sz="2500" kern="1200" dirty="0"/>
        </a:p>
      </dsp:txBody>
      <dsp:txXfrm rot="10800000">
        <a:off x="0" y="1962"/>
        <a:ext cx="11241947" cy="172198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748F0-9505-4F8A-A8D4-3080B27BDC06}">
      <dsp:nvSpPr>
        <dsp:cNvPr id="0" name=""/>
        <dsp:cNvSpPr/>
      </dsp:nvSpPr>
      <dsp:spPr>
        <a:xfrm>
          <a:off x="0" y="2626263"/>
          <a:ext cx="11241947"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n-US" sz="4000" kern="1200" dirty="0"/>
            <a:t>This bill would not affect Medicare; it addresses waiting periods in the Social Security Act.</a:t>
          </a:r>
        </a:p>
      </dsp:txBody>
      <dsp:txXfrm>
        <a:off x="0" y="2626263"/>
        <a:ext cx="11241947" cy="1723112"/>
      </dsp:txXfrm>
    </dsp:sp>
    <dsp:sp modelId="{F17A0A44-A21C-4CE0-B3A0-767AE6E82472}">
      <dsp:nvSpPr>
        <dsp:cNvPr id="0" name=""/>
        <dsp:cNvSpPr/>
      </dsp:nvSpPr>
      <dsp:spPr>
        <a:xfrm rot="10800000">
          <a:off x="0" y="1962"/>
          <a:ext cx="11241947"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n-US" sz="4000" b="1" kern="1200" dirty="0"/>
            <a:t>Shouldn’t we reform Medicare generally instead of fixing things by a piecemeal approach?</a:t>
          </a:r>
          <a:endParaRPr lang="en-US" sz="4000" kern="1200" dirty="0"/>
        </a:p>
      </dsp:txBody>
      <dsp:txXfrm rot="10800000">
        <a:off x="0" y="1962"/>
        <a:ext cx="11241947" cy="172198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748F0-9505-4F8A-A8D4-3080B27BDC06}">
      <dsp:nvSpPr>
        <dsp:cNvPr id="0" name=""/>
        <dsp:cNvSpPr/>
      </dsp:nvSpPr>
      <dsp:spPr>
        <a:xfrm>
          <a:off x="0" y="2626263"/>
          <a:ext cx="11241947"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The notion that we can’t help anyone until we help everyone is not an effective, timely or compassionate approach. For individuals with metastatic breast cancer, time is of the essence. They simply do not have time to wait for benefits that they already qualify for, and that they so desperately need. </a:t>
          </a:r>
        </a:p>
      </dsp:txBody>
      <dsp:txXfrm>
        <a:off x="0" y="2626263"/>
        <a:ext cx="11241947" cy="1723112"/>
      </dsp:txXfrm>
    </dsp:sp>
    <dsp:sp modelId="{F17A0A44-A21C-4CE0-B3A0-767AE6E82472}">
      <dsp:nvSpPr>
        <dsp:cNvPr id="0" name=""/>
        <dsp:cNvSpPr/>
      </dsp:nvSpPr>
      <dsp:spPr>
        <a:xfrm rot="10800000">
          <a:off x="0" y="1962"/>
          <a:ext cx="11241947"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t>Why should we single out metastatic breast cancer for a waiting period waiver when there are other serious illnesses for which there is no similar exception?</a:t>
          </a:r>
          <a:endParaRPr lang="en-US" sz="2400" kern="1200" dirty="0"/>
        </a:p>
      </dsp:txBody>
      <dsp:txXfrm rot="10800000">
        <a:off x="0" y="1962"/>
        <a:ext cx="11241947" cy="17219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7C8A18C-BEC7-44F4-A93C-3F13F78625B7}" type="datetimeFigureOut">
              <a:rPr lang="en-US" smtClean="0"/>
              <a:t>4/11/2023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9F1487-EF90-48D4-84B8-013178AAA9DA}" type="slidenum">
              <a:rPr lang="en-US" smtClean="0"/>
              <a:t>‹#›</a:t>
            </a:fld>
            <a:endParaRPr lang="en-US"/>
          </a:p>
        </p:txBody>
      </p:sp>
    </p:spTree>
    <p:extLst>
      <p:ext uri="{BB962C8B-B14F-4D97-AF65-F5344CB8AC3E}">
        <p14:creationId xmlns:p14="http://schemas.microsoft.com/office/powerpoint/2010/main" val="35824798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2A9774-61F0-CC41-A2BA-7700AC59365A}"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855492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2A9774-61F0-CC41-A2BA-7700AC59365A}"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858730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2A9774-61F0-CC41-A2BA-7700AC59365A}"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3872249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B108143-FAD0-594D-A20E-78BDA2356556}"/>
              </a:ext>
            </a:extLst>
          </p:cNvPr>
          <p:cNvSpPr/>
          <p:nvPr userDrawn="1"/>
        </p:nvSpPr>
        <p:spPr>
          <a:xfrm>
            <a:off x="0" y="2852530"/>
            <a:ext cx="12192000" cy="4005470"/>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Text Placeholder 2"/>
          <p:cNvSpPr>
            <a:spLocks noGrp="1"/>
          </p:cNvSpPr>
          <p:nvPr>
            <p:ph type="body" sz="quarter" idx="10" hasCustomPrompt="1"/>
          </p:nvPr>
        </p:nvSpPr>
        <p:spPr>
          <a:xfrm>
            <a:off x="2701540" y="3940865"/>
            <a:ext cx="6788919" cy="914400"/>
          </a:xfrm>
        </p:spPr>
        <p:txBody>
          <a:bodyPr anchor="ctr" anchorCtr="0">
            <a:noAutofit/>
          </a:bodyPr>
          <a:lstStyle>
            <a:lvl1pPr marL="0" indent="0" algn="ctr">
              <a:buNone/>
              <a:defRPr sz="4800" b="1">
                <a:solidFill>
                  <a:schemeClr val="bg1"/>
                </a:solidFill>
                <a:latin typeface="Verdana" panose="020B0604030504040204" pitchFamily="34" charset="0"/>
                <a:ea typeface="Verdana" panose="020B0604030504040204" pitchFamily="34" charset="0"/>
                <a:cs typeface="Calibri" panose="020F0502020204030204" pitchFamily="34" charset="0"/>
              </a:defRPr>
            </a:lvl1pPr>
            <a:lvl2pPr>
              <a:defRPr sz="4000">
                <a:latin typeface="Gotham-Book" pitchFamily="50" charset="0"/>
                <a:cs typeface="Gotham-Book" pitchFamily="50" charset="0"/>
              </a:defRPr>
            </a:lvl2pPr>
            <a:lvl3pPr>
              <a:defRPr sz="4000">
                <a:latin typeface="Gotham-Book" pitchFamily="50" charset="0"/>
                <a:cs typeface="Gotham-Book" pitchFamily="50" charset="0"/>
              </a:defRPr>
            </a:lvl3pPr>
            <a:lvl4pPr>
              <a:defRPr sz="4000">
                <a:latin typeface="Gotham-Book" pitchFamily="50" charset="0"/>
                <a:cs typeface="Gotham-Book" pitchFamily="50" charset="0"/>
              </a:defRPr>
            </a:lvl4pPr>
            <a:lvl5pPr>
              <a:defRPr sz="4000">
                <a:latin typeface="Gotham-Book" pitchFamily="50" charset="0"/>
                <a:cs typeface="Gotham-Book" pitchFamily="50" charset="0"/>
              </a:defRPr>
            </a:lvl5pPr>
          </a:lstStyle>
          <a:p>
            <a:pPr lvl="0"/>
            <a:r>
              <a:rPr lang="en-US" dirty="0"/>
              <a:t>Title</a:t>
            </a:r>
          </a:p>
        </p:txBody>
      </p:sp>
      <p:pic>
        <p:nvPicPr>
          <p:cNvPr id="4" name="Picture 3" descr="A picture containing clock, drawing&#10;&#10;Description automatically generated">
            <a:extLst>
              <a:ext uri="{FF2B5EF4-FFF2-40B4-BE49-F238E27FC236}">
                <a16:creationId xmlns:a16="http://schemas.microsoft.com/office/drawing/2014/main" id="{3347F7BF-0894-4A4D-80DD-F47EA6FA3874}"/>
              </a:ext>
            </a:extLst>
          </p:cNvPr>
          <p:cNvPicPr>
            <a:picLocks noChangeAspect="1"/>
          </p:cNvPicPr>
          <p:nvPr userDrawn="1"/>
        </p:nvPicPr>
        <p:blipFill>
          <a:blip r:embed="rId2">
            <a:extLst>
              <a:ext uri="{BEBA8EAE-BF5A-486C-A8C5-ECC9F3942E4B}">
                <a14:imgProps xmlns:a14="http://schemas.microsoft.com/office/drawing/2010/main">
                  <a14:imgLayer r:embed="rId3">
                    <a14:imgEffect>
                      <a14:saturation sat="96000"/>
                    </a14:imgEffect>
                  </a14:imgLayer>
                </a14:imgProps>
              </a:ext>
            </a:extLst>
          </a:blip>
          <a:stretch>
            <a:fillRect/>
          </a:stretch>
        </p:blipFill>
        <p:spPr>
          <a:xfrm>
            <a:off x="4048242" y="681749"/>
            <a:ext cx="4095516" cy="1540241"/>
          </a:xfrm>
          <a:prstGeom prst="rect">
            <a:avLst/>
          </a:prstGeom>
        </p:spPr>
      </p:pic>
    </p:spTree>
    <p:extLst>
      <p:ext uri="{BB962C8B-B14F-4D97-AF65-F5344CB8AC3E}">
        <p14:creationId xmlns:p14="http://schemas.microsoft.com/office/powerpoint/2010/main" val="2218334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aseline="0">
                <a:latin typeface="Verdana" panose="020B0604030504040204" pitchFamily="34" charset="0"/>
                <a:ea typeface="Verdana" panose="020B0604030504040204" pitchFamily="34" charset="0"/>
                <a:cs typeface="Calibri" panose="020F0502020204030204" pitchFamily="34" charset="0"/>
              </a:defRPr>
            </a:lvl1pPr>
            <a:lvl2pPr>
              <a:defRPr baseline="0">
                <a:latin typeface="Verdana" panose="020B0604030504040204" pitchFamily="34" charset="0"/>
                <a:ea typeface="Verdana" panose="020B0604030504040204" pitchFamily="34" charset="0"/>
                <a:cs typeface="Calibri" panose="020F0502020204030204" pitchFamily="34" charset="0"/>
              </a:defRPr>
            </a:lvl2pPr>
            <a:lvl3pPr>
              <a:defRPr baseline="0">
                <a:latin typeface="Verdana" panose="020B0604030504040204" pitchFamily="34" charset="0"/>
                <a:ea typeface="Verdana" panose="020B0604030504040204" pitchFamily="34" charset="0"/>
                <a:cs typeface="Calibri" panose="020F0502020204030204" pitchFamily="34" charset="0"/>
              </a:defRPr>
            </a:lvl3pPr>
            <a:lvl4pPr>
              <a:defRPr baseline="0">
                <a:latin typeface="Verdana" panose="020B0604030504040204" pitchFamily="34" charset="0"/>
                <a:ea typeface="Verdana" panose="020B0604030504040204" pitchFamily="34" charset="0"/>
                <a:cs typeface="Calibri" panose="020F0502020204030204" pitchFamily="34" charset="0"/>
              </a:defRPr>
            </a:lvl4pPr>
            <a:lvl5pPr>
              <a:defRPr baseline="0">
                <a:latin typeface="Verdana" panose="020B0604030504040204" pitchFamily="34" charset="0"/>
                <a:ea typeface="Verdana" panose="020B060403050404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
        <p:nvSpPr>
          <p:cNvPr id="7" name="Rectangle 6">
            <a:extLst>
              <a:ext uri="{FF2B5EF4-FFF2-40B4-BE49-F238E27FC236}">
                <a16:creationId xmlns:a16="http://schemas.microsoft.com/office/drawing/2014/main" id="{CB108143-FAD0-594D-A20E-78BDA2356556}"/>
              </a:ext>
            </a:extLst>
          </p:cNvPr>
          <p:cNvSpPr/>
          <p:nvPr userDrawn="1"/>
        </p:nvSpPr>
        <p:spPr>
          <a:xfrm>
            <a:off x="3405725" y="542201"/>
            <a:ext cx="8786275"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latin typeface="Calibri" panose="020F0502020204030204" pitchFamily="34" charset="0"/>
            </a:endParaRPr>
          </a:p>
        </p:txBody>
      </p:sp>
      <p:sp>
        <p:nvSpPr>
          <p:cNvPr id="12" name="Text Placeholder 11"/>
          <p:cNvSpPr>
            <a:spLocks noGrp="1"/>
          </p:cNvSpPr>
          <p:nvPr>
            <p:ph type="body" sz="quarter" idx="13" hasCustomPrompt="1"/>
          </p:nvPr>
        </p:nvSpPr>
        <p:spPr>
          <a:xfrm>
            <a:off x="3581400" y="625916"/>
            <a:ext cx="7681687" cy="683737"/>
          </a:xfrm>
        </p:spPr>
        <p:txBody>
          <a:bodyPr anchor="ctr" anchorCtr="0">
            <a:normAutofit/>
          </a:bodyPr>
          <a:lstStyle>
            <a:lvl1pPr marL="0" indent="0" algn="ctr">
              <a:buNone/>
              <a:defRPr sz="3200" b="1">
                <a:solidFill>
                  <a:schemeClr val="bg1"/>
                </a:solidFill>
                <a:latin typeface="Verdana" panose="020B0604030504040204" pitchFamily="34" charset="0"/>
                <a:ea typeface="Verdana" panose="020B0604030504040204" pitchFamily="34" charset="0"/>
                <a:cs typeface="Calibri" panose="020F0502020204030204" pitchFamily="34" charset="0"/>
              </a:defRPr>
            </a:lvl1pPr>
          </a:lstStyle>
          <a:p>
            <a:pPr lvl="0"/>
            <a:r>
              <a:rPr lang="en-US" dirty="0"/>
              <a:t>Title</a:t>
            </a:r>
          </a:p>
        </p:txBody>
      </p:sp>
      <p:pic>
        <p:nvPicPr>
          <p:cNvPr id="9" name="Picture 8" descr="A picture containing clock, drawing&#10;&#10;Description automatically generated">
            <a:extLst>
              <a:ext uri="{FF2B5EF4-FFF2-40B4-BE49-F238E27FC236}">
                <a16:creationId xmlns:a16="http://schemas.microsoft.com/office/drawing/2014/main" id="{9E5F85AD-2F1E-4DF1-B65A-37BAE41A8DB4}"/>
              </a:ext>
            </a:extLst>
          </p:cNvPr>
          <p:cNvPicPr>
            <a:picLocks noChangeAspect="1"/>
          </p:cNvPicPr>
          <p:nvPr userDrawn="1"/>
        </p:nvPicPr>
        <p:blipFill>
          <a:blip r:embed="rId2"/>
          <a:stretch>
            <a:fillRect/>
          </a:stretch>
        </p:blipFill>
        <p:spPr>
          <a:xfrm>
            <a:off x="928913" y="542201"/>
            <a:ext cx="2306656" cy="867487"/>
          </a:xfrm>
          <a:prstGeom prst="rect">
            <a:avLst/>
          </a:prstGeom>
        </p:spPr>
      </p:pic>
      <p:sp>
        <p:nvSpPr>
          <p:cNvPr id="2" name="Rectangle 1">
            <a:extLst>
              <a:ext uri="{FF2B5EF4-FFF2-40B4-BE49-F238E27FC236}">
                <a16:creationId xmlns:a16="http://schemas.microsoft.com/office/drawing/2014/main" id="{344C9739-6E3F-DAED-05B3-650E5105F417}"/>
              </a:ext>
            </a:extLst>
          </p:cNvPr>
          <p:cNvSpPr/>
          <p:nvPr userDrawn="1"/>
        </p:nvSpPr>
        <p:spPr>
          <a:xfrm>
            <a:off x="0" y="542200"/>
            <a:ext cx="758757"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latin typeface="Calibri" panose="020F0502020204030204" pitchFamily="34" charset="0"/>
            </a:endParaRPr>
          </a:p>
        </p:txBody>
      </p:sp>
    </p:spTree>
    <p:extLst>
      <p:ext uri="{BB962C8B-B14F-4D97-AF65-F5344CB8AC3E}">
        <p14:creationId xmlns:p14="http://schemas.microsoft.com/office/powerpoint/2010/main" val="3199933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2A9774-61F0-CC41-A2BA-7700AC59365A}"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787263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2A9774-61F0-CC41-A2BA-7700AC59365A}" type="datetimeFigureOut">
              <a:rPr lang="en-US" smtClean="0"/>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623691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2A9774-61F0-CC41-A2BA-7700AC59365A}" type="datetimeFigureOut">
              <a:rPr lang="en-US" smtClean="0"/>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62954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2A9774-61F0-CC41-A2BA-7700AC59365A}" type="datetimeFigureOut">
              <a:rPr lang="en-US" smtClean="0"/>
              <a:t>4/11/2023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66979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2A9774-61F0-CC41-A2BA-7700AC59365A}" type="datetimeFigureOut">
              <a:rPr lang="en-US" smtClean="0"/>
              <a:t>4/11/2023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1689866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A9774-61F0-CC41-A2BA-7700AC59365A}" type="datetimeFigureOut">
              <a:rPr lang="en-US" smtClean="0"/>
              <a:t>4/11/2023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30652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2A9774-61F0-CC41-A2BA-7700AC59365A}" type="datetimeFigureOut">
              <a:rPr lang="en-US" smtClean="0"/>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543242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2A9774-61F0-CC41-A2BA-7700AC59365A}" type="datetimeFigureOut">
              <a:rPr lang="en-US" smtClean="0"/>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879315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A9774-61F0-CC41-A2BA-7700AC59365A}" type="datetimeFigureOut">
              <a:rPr lang="en-US" smtClean="0"/>
              <a:t>4/11/2023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0A2E2-3978-F44F-83D2-5E030692A90F}" type="slidenum">
              <a:rPr lang="en-US" smtClean="0"/>
              <a:t>‹#›</a:t>
            </a:fld>
            <a:endParaRPr lang="en-US"/>
          </a:p>
        </p:txBody>
      </p:sp>
    </p:spTree>
    <p:extLst>
      <p:ext uri="{BB962C8B-B14F-4D97-AF65-F5344CB8AC3E}">
        <p14:creationId xmlns:p14="http://schemas.microsoft.com/office/powerpoint/2010/main" val="3781544938"/>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sz="3600" dirty="0"/>
              <a:t>Metastatic Breast Cancer Access to Care Act</a:t>
            </a:r>
          </a:p>
          <a:p>
            <a:r>
              <a:rPr lang="en-US" sz="3600" dirty="0"/>
              <a:t>Team Leader Deep Dive</a:t>
            </a:r>
          </a:p>
        </p:txBody>
      </p:sp>
    </p:spTree>
    <p:extLst>
      <p:ext uri="{BB962C8B-B14F-4D97-AF65-F5344CB8AC3E}">
        <p14:creationId xmlns:p14="http://schemas.microsoft.com/office/powerpoint/2010/main" val="79022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House Ways &amp; Means</a:t>
            </a:r>
          </a:p>
        </p:txBody>
      </p:sp>
      <p:sp>
        <p:nvSpPr>
          <p:cNvPr id="4" name="Content Placeholder 3">
            <a:extLst>
              <a:ext uri="{FF2B5EF4-FFF2-40B4-BE49-F238E27FC236}">
                <a16:creationId xmlns:a16="http://schemas.microsoft.com/office/drawing/2014/main" id="{65A53255-F233-61B8-04E1-935457B5A831}"/>
              </a:ext>
            </a:extLst>
          </p:cNvPr>
          <p:cNvSpPr>
            <a:spLocks noGrp="1"/>
          </p:cNvSpPr>
          <p:nvPr>
            <p:ph idx="1"/>
          </p:nvPr>
        </p:nvSpPr>
        <p:spPr>
          <a:xfrm>
            <a:off x="0" y="1442907"/>
            <a:ext cx="12192000" cy="931178"/>
          </a:xfrm>
        </p:spPr>
        <p:txBody>
          <a:bodyPr/>
          <a:lstStyle/>
          <a:p>
            <a:pPr marL="0" indent="0" algn="ctr">
              <a:buNone/>
            </a:pPr>
            <a:r>
              <a:rPr lang="en-US" sz="1400" b="1" dirty="0"/>
              <a:t>House Ways &amp; Means Committee</a:t>
            </a:r>
          </a:p>
          <a:p>
            <a:pPr marL="0" indent="0" algn="ctr">
              <a:buNone/>
            </a:pPr>
            <a:r>
              <a:rPr lang="en-US" sz="1400" b="1" dirty="0"/>
              <a:t>Chair: Jason Smith (R-MO)</a:t>
            </a:r>
          </a:p>
          <a:p>
            <a:pPr marL="0" indent="0" algn="ctr">
              <a:buNone/>
            </a:pPr>
            <a:r>
              <a:rPr lang="en-US" sz="1400" b="1" dirty="0"/>
              <a:t>Ranking Member: Richard Neal (D-MA)</a:t>
            </a:r>
          </a:p>
          <a:p>
            <a:endParaRPr lang="en-US" sz="1800" dirty="0"/>
          </a:p>
        </p:txBody>
      </p:sp>
      <p:graphicFrame>
        <p:nvGraphicFramePr>
          <p:cNvPr id="2" name="Table 1">
            <a:extLst>
              <a:ext uri="{FF2B5EF4-FFF2-40B4-BE49-F238E27FC236}">
                <a16:creationId xmlns:a16="http://schemas.microsoft.com/office/drawing/2014/main" id="{FFB74161-D40B-C8FE-CE33-F999D1478E68}"/>
              </a:ext>
            </a:extLst>
          </p:cNvPr>
          <p:cNvGraphicFramePr>
            <a:graphicFrameLocks noGrp="1"/>
          </p:cNvGraphicFramePr>
          <p:nvPr>
            <p:extLst>
              <p:ext uri="{D42A27DB-BD31-4B8C-83A1-F6EECF244321}">
                <p14:modId xmlns:p14="http://schemas.microsoft.com/office/powerpoint/2010/main" val="2584604818"/>
              </p:ext>
            </p:extLst>
          </p:nvPr>
        </p:nvGraphicFramePr>
        <p:xfrm>
          <a:off x="1663701" y="2488954"/>
          <a:ext cx="9087977" cy="4150078"/>
        </p:xfrm>
        <a:graphic>
          <a:graphicData uri="http://schemas.openxmlformats.org/drawingml/2006/table">
            <a:tbl>
              <a:tblPr/>
              <a:tblGrid>
                <a:gridCol w="852745">
                  <a:extLst>
                    <a:ext uri="{9D8B030D-6E8A-4147-A177-3AD203B41FA5}">
                      <a16:colId xmlns:a16="http://schemas.microsoft.com/office/drawing/2014/main" val="2746596400"/>
                    </a:ext>
                  </a:extLst>
                </a:gridCol>
                <a:gridCol w="989901">
                  <a:extLst>
                    <a:ext uri="{9D8B030D-6E8A-4147-A177-3AD203B41FA5}">
                      <a16:colId xmlns:a16="http://schemas.microsoft.com/office/drawing/2014/main" val="187671488"/>
                    </a:ext>
                  </a:extLst>
                </a:gridCol>
                <a:gridCol w="142613">
                  <a:extLst>
                    <a:ext uri="{9D8B030D-6E8A-4147-A177-3AD203B41FA5}">
                      <a16:colId xmlns:a16="http://schemas.microsoft.com/office/drawing/2014/main" val="2660169563"/>
                    </a:ext>
                  </a:extLst>
                </a:gridCol>
                <a:gridCol w="201336">
                  <a:extLst>
                    <a:ext uri="{9D8B030D-6E8A-4147-A177-3AD203B41FA5}">
                      <a16:colId xmlns:a16="http://schemas.microsoft.com/office/drawing/2014/main" val="2501541241"/>
                    </a:ext>
                  </a:extLst>
                </a:gridCol>
                <a:gridCol w="6901382">
                  <a:extLst>
                    <a:ext uri="{9D8B030D-6E8A-4147-A177-3AD203B41FA5}">
                      <a16:colId xmlns:a16="http://schemas.microsoft.com/office/drawing/2014/main" val="1134193757"/>
                    </a:ext>
                  </a:extLst>
                </a:gridCol>
              </a:tblGrid>
              <a:tr h="125834">
                <a:tc>
                  <a:txBody>
                    <a:bodyPr/>
                    <a:lstStyle/>
                    <a:p>
                      <a:pPr algn="l" fontAlgn="b"/>
                      <a:r>
                        <a:rPr lang="en-US" sz="1200" b="0" i="0" u="none" strike="noStrike" dirty="0">
                          <a:solidFill>
                            <a:srgbClr val="000000"/>
                          </a:solidFill>
                          <a:effectLst/>
                          <a:latin typeface="Calibri" panose="020F0502020204030204" pitchFamily="34" charset="0"/>
                        </a:rPr>
                        <a:t>Jason</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Smith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MO</a:t>
                      </a:r>
                    </a:p>
                  </a:txBody>
                  <a:tcPr marL="4876" marR="4876" marT="4876" marB="0" anchor="b">
                    <a:lnL>
                      <a:noFill/>
                    </a:lnL>
                    <a:lnR>
                      <a:noFill/>
                    </a:lnR>
                    <a:lnT>
                      <a:noFill/>
                    </a:lnT>
                    <a:lnB>
                      <a:noFill/>
                    </a:lnB>
                  </a:tcPr>
                </a:tc>
                <a:extLst>
                  <a:ext uri="{0D108BD9-81ED-4DB2-BD59-A6C34878D82A}">
                    <a16:rowId xmlns:a16="http://schemas.microsoft.com/office/drawing/2014/main" val="1494885810"/>
                  </a:ext>
                </a:extLst>
              </a:tr>
              <a:tr h="110344">
                <a:tc>
                  <a:txBody>
                    <a:bodyPr/>
                    <a:lstStyle/>
                    <a:p>
                      <a:pPr algn="l" fontAlgn="b"/>
                      <a:r>
                        <a:rPr lang="en-US" sz="1200" b="0" i="0" u="none" strike="noStrike">
                          <a:solidFill>
                            <a:srgbClr val="000000"/>
                          </a:solidFill>
                          <a:effectLst/>
                          <a:latin typeface="Calibri" panose="020F0502020204030204" pitchFamily="34" charset="0"/>
                        </a:rPr>
                        <a:t>Vern</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Buchanan</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FL</a:t>
                      </a:r>
                    </a:p>
                  </a:txBody>
                  <a:tcPr marL="4876" marR="4876" marT="4876" marB="0" anchor="b">
                    <a:lnL>
                      <a:noFill/>
                    </a:lnL>
                    <a:lnR>
                      <a:noFill/>
                    </a:lnR>
                    <a:lnT>
                      <a:noFill/>
                    </a:lnT>
                    <a:lnB>
                      <a:noFill/>
                    </a:lnB>
                  </a:tcPr>
                </a:tc>
                <a:extLst>
                  <a:ext uri="{0D108BD9-81ED-4DB2-BD59-A6C34878D82A}">
                    <a16:rowId xmlns:a16="http://schemas.microsoft.com/office/drawing/2014/main" val="2365438974"/>
                  </a:ext>
                </a:extLst>
              </a:tr>
              <a:tr h="197479">
                <a:tc>
                  <a:txBody>
                    <a:bodyPr/>
                    <a:lstStyle/>
                    <a:p>
                      <a:pPr algn="l" fontAlgn="b"/>
                      <a:r>
                        <a:rPr lang="en-US" sz="1200" b="0" i="0" u="none" strike="noStrike">
                          <a:solidFill>
                            <a:srgbClr val="000000"/>
                          </a:solidFill>
                          <a:effectLst/>
                          <a:latin typeface="Calibri" panose="020F0502020204030204" pitchFamily="34" charset="0"/>
                        </a:rPr>
                        <a:t>Adrian M.</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Smith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NE</a:t>
                      </a:r>
                    </a:p>
                  </a:txBody>
                  <a:tcPr marL="4876" marR="4876" marT="4876" marB="0" anchor="b">
                    <a:lnL>
                      <a:noFill/>
                    </a:lnL>
                    <a:lnR>
                      <a:noFill/>
                    </a:lnR>
                    <a:lnT>
                      <a:noFill/>
                    </a:lnT>
                    <a:lnB>
                      <a:noFill/>
                    </a:lnB>
                  </a:tcPr>
                </a:tc>
                <a:extLst>
                  <a:ext uri="{0D108BD9-81ED-4DB2-BD59-A6C34878D82A}">
                    <a16:rowId xmlns:a16="http://schemas.microsoft.com/office/drawing/2014/main" val="3903893402"/>
                  </a:ext>
                </a:extLst>
              </a:tr>
              <a:tr h="110344">
                <a:tc>
                  <a:txBody>
                    <a:bodyPr/>
                    <a:lstStyle/>
                    <a:p>
                      <a:pPr algn="l" fontAlgn="b"/>
                      <a:r>
                        <a:rPr lang="en-US" sz="1200" b="0" i="0" u="none" strike="noStrike">
                          <a:solidFill>
                            <a:srgbClr val="000000"/>
                          </a:solidFill>
                          <a:effectLst/>
                          <a:latin typeface="Calibri" panose="020F0502020204030204" pitchFamily="34" charset="0"/>
                        </a:rPr>
                        <a:t>Mike</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Kelly</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PA</a:t>
                      </a:r>
                    </a:p>
                  </a:txBody>
                  <a:tcPr marL="4876" marR="4876" marT="4876" marB="0" anchor="b">
                    <a:lnL>
                      <a:noFill/>
                    </a:lnL>
                    <a:lnR>
                      <a:noFill/>
                    </a:lnR>
                    <a:lnT>
                      <a:noFill/>
                    </a:lnT>
                    <a:lnB>
                      <a:noFill/>
                    </a:lnB>
                  </a:tcPr>
                </a:tc>
                <a:extLst>
                  <a:ext uri="{0D108BD9-81ED-4DB2-BD59-A6C34878D82A}">
                    <a16:rowId xmlns:a16="http://schemas.microsoft.com/office/drawing/2014/main" val="758203122"/>
                  </a:ext>
                </a:extLst>
              </a:tr>
              <a:tr h="118411">
                <a:tc>
                  <a:txBody>
                    <a:bodyPr/>
                    <a:lstStyle/>
                    <a:p>
                      <a:pPr algn="l" fontAlgn="b"/>
                      <a:r>
                        <a:rPr lang="en-US" sz="1200" b="0" i="0" u="none" strike="noStrike" dirty="0">
                          <a:solidFill>
                            <a:srgbClr val="000000"/>
                          </a:solidFill>
                          <a:effectLst/>
                          <a:latin typeface="Calibri" panose="020F0502020204030204" pitchFamily="34" charset="0"/>
                        </a:rPr>
                        <a:t>David</a:t>
                      </a:r>
                    </a:p>
                  </a:txBody>
                  <a:tcPr marL="4876" marR="4876" marT="4876" marB="0" anchor="b">
                    <a:lnL>
                      <a:noFill/>
                    </a:lnL>
                    <a:lnR>
                      <a:noFill/>
                    </a:lnR>
                    <a:lnT>
                      <a:noFill/>
                    </a:lnT>
                    <a:lnB>
                      <a:noFill/>
                    </a:lnB>
                  </a:tcPr>
                </a:tc>
                <a:tc>
                  <a:txBody>
                    <a:bodyPr/>
                    <a:lstStyle/>
                    <a:p>
                      <a:pPr algn="l" fontAlgn="b"/>
                      <a:r>
                        <a:rPr lang="en-US" sz="1200" b="0" i="0" u="none" strike="noStrike" dirty="0" err="1">
                          <a:solidFill>
                            <a:srgbClr val="000000"/>
                          </a:solidFill>
                          <a:effectLst/>
                          <a:latin typeface="Calibri" panose="020F0502020204030204" pitchFamily="34" charset="0"/>
                        </a:rPr>
                        <a:t>Schweikert</a:t>
                      </a:r>
                      <a:endParaRPr lang="en-US" sz="1200" b="0" i="0" u="none" strike="noStrike" dirty="0">
                        <a:solidFill>
                          <a:srgbClr val="000000"/>
                        </a:solidFill>
                        <a:effectLst/>
                        <a:latin typeface="Calibri" panose="020F0502020204030204" pitchFamily="34" charset="0"/>
                      </a:endParaRP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R</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AZ</a:t>
                      </a:r>
                    </a:p>
                  </a:txBody>
                  <a:tcPr marL="4876" marR="4876" marT="4876" marB="0" anchor="b">
                    <a:lnL>
                      <a:noFill/>
                    </a:lnL>
                    <a:lnR>
                      <a:noFill/>
                    </a:lnR>
                    <a:lnT>
                      <a:noFill/>
                    </a:lnT>
                    <a:lnB>
                      <a:noFill/>
                    </a:lnB>
                  </a:tcPr>
                </a:tc>
                <a:extLst>
                  <a:ext uri="{0D108BD9-81ED-4DB2-BD59-A6C34878D82A}">
                    <a16:rowId xmlns:a16="http://schemas.microsoft.com/office/drawing/2014/main" val="2547035486"/>
                  </a:ext>
                </a:extLst>
              </a:tr>
              <a:tr h="134578">
                <a:tc>
                  <a:txBody>
                    <a:bodyPr/>
                    <a:lstStyle/>
                    <a:p>
                      <a:pPr algn="l" fontAlgn="b"/>
                      <a:r>
                        <a:rPr lang="en-US" sz="1200" b="0" i="0" u="none" strike="noStrike">
                          <a:solidFill>
                            <a:srgbClr val="000000"/>
                          </a:solidFill>
                          <a:effectLst/>
                          <a:latin typeface="Calibri" panose="020F0502020204030204" pitchFamily="34" charset="0"/>
                        </a:rPr>
                        <a:t>Darin</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LaHood</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IL</a:t>
                      </a:r>
                    </a:p>
                  </a:txBody>
                  <a:tcPr marL="4876" marR="4876" marT="4876" marB="0" anchor="b">
                    <a:lnL>
                      <a:noFill/>
                    </a:lnL>
                    <a:lnR>
                      <a:noFill/>
                    </a:lnR>
                    <a:lnT>
                      <a:noFill/>
                    </a:lnT>
                    <a:lnB>
                      <a:noFill/>
                    </a:lnB>
                  </a:tcPr>
                </a:tc>
                <a:extLst>
                  <a:ext uri="{0D108BD9-81ED-4DB2-BD59-A6C34878D82A}">
                    <a16:rowId xmlns:a16="http://schemas.microsoft.com/office/drawing/2014/main" val="1495003086"/>
                  </a:ext>
                </a:extLst>
              </a:tr>
              <a:tr h="110344">
                <a:tc>
                  <a:txBody>
                    <a:bodyPr/>
                    <a:lstStyle/>
                    <a:p>
                      <a:pPr algn="l" fontAlgn="b"/>
                      <a:r>
                        <a:rPr lang="en-US" sz="1200" b="0" i="0" u="none" strike="noStrike">
                          <a:solidFill>
                            <a:srgbClr val="000000"/>
                          </a:solidFill>
                          <a:effectLst/>
                          <a:latin typeface="Calibri" panose="020F0502020204030204" pitchFamily="34" charset="0"/>
                        </a:rPr>
                        <a:t>Brad R.</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Wenstrup</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OH</a:t>
                      </a:r>
                    </a:p>
                  </a:txBody>
                  <a:tcPr marL="4876" marR="4876" marT="4876" marB="0" anchor="b">
                    <a:lnL>
                      <a:noFill/>
                    </a:lnL>
                    <a:lnR>
                      <a:noFill/>
                    </a:lnR>
                    <a:lnT>
                      <a:noFill/>
                    </a:lnT>
                    <a:lnB>
                      <a:noFill/>
                    </a:lnB>
                  </a:tcPr>
                </a:tc>
                <a:extLst>
                  <a:ext uri="{0D108BD9-81ED-4DB2-BD59-A6C34878D82A}">
                    <a16:rowId xmlns:a16="http://schemas.microsoft.com/office/drawing/2014/main" val="2824997"/>
                  </a:ext>
                </a:extLst>
              </a:tr>
              <a:tr h="114549">
                <a:tc>
                  <a:txBody>
                    <a:bodyPr/>
                    <a:lstStyle/>
                    <a:p>
                      <a:pPr algn="l" fontAlgn="b"/>
                      <a:r>
                        <a:rPr lang="en-US" sz="1200" b="0" i="0" u="none" strike="noStrike" dirty="0" err="1">
                          <a:solidFill>
                            <a:srgbClr val="000000"/>
                          </a:solidFill>
                          <a:effectLst/>
                          <a:latin typeface="Calibri" panose="020F0502020204030204" pitchFamily="34" charset="0"/>
                        </a:rPr>
                        <a:t>Jodey</a:t>
                      </a:r>
                      <a:endParaRPr lang="en-US" sz="1200" b="0" i="0" u="none" strike="noStrike" dirty="0">
                        <a:solidFill>
                          <a:srgbClr val="000000"/>
                        </a:solidFill>
                        <a:effectLst/>
                        <a:latin typeface="Calibri" panose="020F0502020204030204" pitchFamily="34" charset="0"/>
                      </a:endParaRP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Arrington</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TX</a:t>
                      </a:r>
                    </a:p>
                  </a:txBody>
                  <a:tcPr marL="4876" marR="4876" marT="4876" marB="0" anchor="b">
                    <a:lnL>
                      <a:noFill/>
                    </a:lnL>
                    <a:lnR>
                      <a:noFill/>
                    </a:lnR>
                    <a:lnT>
                      <a:noFill/>
                    </a:lnT>
                    <a:lnB>
                      <a:noFill/>
                    </a:lnB>
                  </a:tcPr>
                </a:tc>
                <a:extLst>
                  <a:ext uri="{0D108BD9-81ED-4DB2-BD59-A6C34878D82A}">
                    <a16:rowId xmlns:a16="http://schemas.microsoft.com/office/drawing/2014/main" val="1791659924"/>
                  </a:ext>
                </a:extLst>
              </a:tr>
              <a:tr h="110344">
                <a:tc>
                  <a:txBody>
                    <a:bodyPr/>
                    <a:lstStyle/>
                    <a:p>
                      <a:pPr algn="l" fontAlgn="b"/>
                      <a:r>
                        <a:rPr lang="en-US" sz="1200" b="0" i="0" u="none" strike="noStrike">
                          <a:solidFill>
                            <a:srgbClr val="000000"/>
                          </a:solidFill>
                          <a:effectLst/>
                          <a:latin typeface="Calibri" panose="020F0502020204030204" pitchFamily="34" charset="0"/>
                        </a:rPr>
                        <a:t>A. Drew</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Ferguson IV</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GA</a:t>
                      </a:r>
                    </a:p>
                  </a:txBody>
                  <a:tcPr marL="4876" marR="4876" marT="4876" marB="0" anchor="b">
                    <a:lnL>
                      <a:noFill/>
                    </a:lnL>
                    <a:lnR>
                      <a:noFill/>
                    </a:lnR>
                    <a:lnT>
                      <a:noFill/>
                    </a:lnT>
                    <a:lnB>
                      <a:noFill/>
                    </a:lnB>
                  </a:tcPr>
                </a:tc>
                <a:extLst>
                  <a:ext uri="{0D108BD9-81ED-4DB2-BD59-A6C34878D82A}">
                    <a16:rowId xmlns:a16="http://schemas.microsoft.com/office/drawing/2014/main" val="4265001007"/>
                  </a:ext>
                </a:extLst>
              </a:tr>
              <a:tr h="139852">
                <a:tc>
                  <a:txBody>
                    <a:bodyPr/>
                    <a:lstStyle/>
                    <a:p>
                      <a:pPr algn="l" fontAlgn="b"/>
                      <a:r>
                        <a:rPr lang="en-US" sz="1200" b="0" i="0" u="none" strike="noStrike">
                          <a:solidFill>
                            <a:srgbClr val="000000"/>
                          </a:solidFill>
                          <a:effectLst/>
                          <a:latin typeface="Calibri" panose="020F0502020204030204" pitchFamily="34" charset="0"/>
                        </a:rPr>
                        <a:t>Ron</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Estes</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KS</a:t>
                      </a:r>
                    </a:p>
                  </a:txBody>
                  <a:tcPr marL="4876" marR="4876" marT="4876" marB="0" anchor="b">
                    <a:lnL>
                      <a:noFill/>
                    </a:lnL>
                    <a:lnR>
                      <a:noFill/>
                    </a:lnR>
                    <a:lnT>
                      <a:noFill/>
                    </a:lnT>
                    <a:lnB>
                      <a:noFill/>
                    </a:lnB>
                  </a:tcPr>
                </a:tc>
                <a:extLst>
                  <a:ext uri="{0D108BD9-81ED-4DB2-BD59-A6C34878D82A}">
                    <a16:rowId xmlns:a16="http://schemas.microsoft.com/office/drawing/2014/main" val="3425133281"/>
                  </a:ext>
                </a:extLst>
              </a:tr>
              <a:tr h="110344">
                <a:tc>
                  <a:txBody>
                    <a:bodyPr/>
                    <a:lstStyle/>
                    <a:p>
                      <a:pPr algn="l" fontAlgn="b"/>
                      <a:r>
                        <a:rPr lang="en-US" sz="1200" b="0" i="0" u="none" strike="noStrike">
                          <a:solidFill>
                            <a:srgbClr val="000000"/>
                          </a:solidFill>
                          <a:effectLst/>
                          <a:latin typeface="Calibri" panose="020F0502020204030204" pitchFamily="34" charset="0"/>
                        </a:rPr>
                        <a:t>Lloyd K.</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Smucker</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PA</a:t>
                      </a:r>
                    </a:p>
                  </a:txBody>
                  <a:tcPr marL="4876" marR="4876" marT="4876" marB="0" anchor="b">
                    <a:lnL>
                      <a:noFill/>
                    </a:lnL>
                    <a:lnR>
                      <a:noFill/>
                    </a:lnR>
                    <a:lnT>
                      <a:noFill/>
                    </a:lnT>
                    <a:lnB>
                      <a:noFill/>
                    </a:lnB>
                  </a:tcPr>
                </a:tc>
                <a:extLst>
                  <a:ext uri="{0D108BD9-81ED-4DB2-BD59-A6C34878D82A}">
                    <a16:rowId xmlns:a16="http://schemas.microsoft.com/office/drawing/2014/main" val="4061686584"/>
                  </a:ext>
                </a:extLst>
              </a:tr>
              <a:tr h="110344">
                <a:tc>
                  <a:txBody>
                    <a:bodyPr/>
                    <a:lstStyle/>
                    <a:p>
                      <a:pPr algn="l" fontAlgn="b"/>
                      <a:r>
                        <a:rPr lang="en-US" sz="1200" b="0" i="0" u="none" strike="noStrike">
                          <a:solidFill>
                            <a:srgbClr val="000000"/>
                          </a:solidFill>
                          <a:effectLst/>
                          <a:latin typeface="Calibri" panose="020F0502020204030204" pitchFamily="34" charset="0"/>
                        </a:rPr>
                        <a:t>Kevin</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Hern</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OK</a:t>
                      </a:r>
                    </a:p>
                  </a:txBody>
                  <a:tcPr marL="4876" marR="4876" marT="4876" marB="0" anchor="b">
                    <a:lnL>
                      <a:noFill/>
                    </a:lnL>
                    <a:lnR>
                      <a:noFill/>
                    </a:lnR>
                    <a:lnT>
                      <a:noFill/>
                    </a:lnT>
                    <a:lnB>
                      <a:noFill/>
                    </a:lnB>
                  </a:tcPr>
                </a:tc>
                <a:extLst>
                  <a:ext uri="{0D108BD9-81ED-4DB2-BD59-A6C34878D82A}">
                    <a16:rowId xmlns:a16="http://schemas.microsoft.com/office/drawing/2014/main" val="2058363848"/>
                  </a:ext>
                </a:extLst>
              </a:tr>
              <a:tr h="110344">
                <a:tc>
                  <a:txBody>
                    <a:bodyPr/>
                    <a:lstStyle/>
                    <a:p>
                      <a:pPr algn="l" fontAlgn="b"/>
                      <a:r>
                        <a:rPr lang="en-US" sz="1200" b="0" i="0" u="none" strike="noStrike">
                          <a:solidFill>
                            <a:srgbClr val="000000"/>
                          </a:solidFill>
                          <a:effectLst/>
                          <a:latin typeface="Calibri" panose="020F0502020204030204" pitchFamily="34" charset="0"/>
                        </a:rPr>
                        <a:t>Carol 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Miller</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WV</a:t>
                      </a:r>
                    </a:p>
                  </a:txBody>
                  <a:tcPr marL="4876" marR="4876" marT="4876" marB="0" anchor="b">
                    <a:lnL>
                      <a:noFill/>
                    </a:lnL>
                    <a:lnR>
                      <a:noFill/>
                    </a:lnR>
                    <a:lnT>
                      <a:noFill/>
                    </a:lnT>
                    <a:lnB>
                      <a:noFill/>
                    </a:lnB>
                  </a:tcPr>
                </a:tc>
                <a:extLst>
                  <a:ext uri="{0D108BD9-81ED-4DB2-BD59-A6C34878D82A}">
                    <a16:rowId xmlns:a16="http://schemas.microsoft.com/office/drawing/2014/main" val="3763428323"/>
                  </a:ext>
                </a:extLst>
              </a:tr>
              <a:tr h="110344">
                <a:tc>
                  <a:txBody>
                    <a:bodyPr/>
                    <a:lstStyle/>
                    <a:p>
                      <a:pPr algn="l" fontAlgn="b"/>
                      <a:r>
                        <a:rPr lang="en-US" sz="1200" b="0" i="0" u="none" strike="noStrike">
                          <a:solidFill>
                            <a:srgbClr val="000000"/>
                          </a:solidFill>
                          <a:effectLst/>
                          <a:latin typeface="Calibri" panose="020F0502020204030204" pitchFamily="34" charset="0"/>
                        </a:rPr>
                        <a:t>Gregory</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Murphy</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NC</a:t>
                      </a:r>
                    </a:p>
                  </a:txBody>
                  <a:tcPr marL="4876" marR="4876" marT="4876" marB="0" anchor="b">
                    <a:lnL>
                      <a:noFill/>
                    </a:lnL>
                    <a:lnR>
                      <a:noFill/>
                    </a:lnR>
                    <a:lnT>
                      <a:noFill/>
                    </a:lnT>
                    <a:lnB>
                      <a:noFill/>
                    </a:lnB>
                  </a:tcPr>
                </a:tc>
                <a:extLst>
                  <a:ext uri="{0D108BD9-81ED-4DB2-BD59-A6C34878D82A}">
                    <a16:rowId xmlns:a16="http://schemas.microsoft.com/office/drawing/2014/main" val="2950309932"/>
                  </a:ext>
                </a:extLst>
              </a:tr>
              <a:tr h="110344">
                <a:tc>
                  <a:txBody>
                    <a:bodyPr/>
                    <a:lstStyle/>
                    <a:p>
                      <a:pPr algn="l" fontAlgn="b"/>
                      <a:r>
                        <a:rPr lang="en-US" sz="1200" b="0" i="0" u="none" strike="noStrike">
                          <a:solidFill>
                            <a:srgbClr val="000000"/>
                          </a:solidFill>
                          <a:effectLst/>
                          <a:latin typeface="Calibri" panose="020F0502020204030204" pitchFamily="34" charset="0"/>
                        </a:rPr>
                        <a:t>David</a:t>
                      </a:r>
                    </a:p>
                  </a:txBody>
                  <a:tcPr marL="4876" marR="4876" marT="4876" marB="0" anchor="b">
                    <a:lnL>
                      <a:noFill/>
                    </a:lnL>
                    <a:lnR>
                      <a:noFill/>
                    </a:lnR>
                    <a:lnT>
                      <a:noFill/>
                    </a:lnT>
                    <a:lnB>
                      <a:noFill/>
                    </a:lnB>
                  </a:tcPr>
                </a:tc>
                <a:tc>
                  <a:txBody>
                    <a:bodyPr/>
                    <a:lstStyle/>
                    <a:p>
                      <a:pPr algn="l" fontAlgn="b"/>
                      <a:r>
                        <a:rPr lang="en-US" sz="1200" b="0" i="0" u="none" strike="noStrike" dirty="0" err="1">
                          <a:solidFill>
                            <a:srgbClr val="000000"/>
                          </a:solidFill>
                          <a:effectLst/>
                          <a:latin typeface="Calibri" panose="020F0502020204030204" pitchFamily="34" charset="0"/>
                        </a:rPr>
                        <a:t>Kustoff</a:t>
                      </a:r>
                      <a:endParaRPr lang="en-US" sz="1200" b="0" i="0" u="none" strike="noStrike" dirty="0">
                        <a:solidFill>
                          <a:srgbClr val="000000"/>
                        </a:solidFill>
                        <a:effectLst/>
                        <a:latin typeface="Calibri" panose="020F0502020204030204" pitchFamily="34" charset="0"/>
                      </a:endParaRP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TN</a:t>
                      </a:r>
                    </a:p>
                  </a:txBody>
                  <a:tcPr marL="4876" marR="4876" marT="4876" marB="0" anchor="b">
                    <a:lnL>
                      <a:noFill/>
                    </a:lnL>
                    <a:lnR>
                      <a:noFill/>
                    </a:lnR>
                    <a:lnT>
                      <a:noFill/>
                    </a:lnT>
                    <a:lnB>
                      <a:noFill/>
                    </a:lnB>
                  </a:tcPr>
                </a:tc>
                <a:extLst>
                  <a:ext uri="{0D108BD9-81ED-4DB2-BD59-A6C34878D82A}">
                    <a16:rowId xmlns:a16="http://schemas.microsoft.com/office/drawing/2014/main" val="1179850275"/>
                  </a:ext>
                </a:extLst>
              </a:tr>
              <a:tr h="110344">
                <a:tc>
                  <a:txBody>
                    <a:bodyPr/>
                    <a:lstStyle/>
                    <a:p>
                      <a:pPr algn="l" fontAlgn="b"/>
                      <a:r>
                        <a:rPr lang="en-US" sz="1200" b="0" i="0" u="none" strike="noStrike">
                          <a:solidFill>
                            <a:srgbClr val="000000"/>
                          </a:solidFill>
                          <a:effectLst/>
                          <a:latin typeface="Calibri" panose="020F0502020204030204" pitchFamily="34" charset="0"/>
                        </a:rPr>
                        <a:t>Brian K.</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Fitzpatrick</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PA</a:t>
                      </a:r>
                    </a:p>
                  </a:txBody>
                  <a:tcPr marL="4876" marR="4876" marT="4876" marB="0" anchor="b">
                    <a:lnL>
                      <a:noFill/>
                    </a:lnL>
                    <a:lnR>
                      <a:noFill/>
                    </a:lnR>
                    <a:lnT>
                      <a:noFill/>
                    </a:lnT>
                    <a:lnB>
                      <a:noFill/>
                    </a:lnB>
                  </a:tcPr>
                </a:tc>
                <a:extLst>
                  <a:ext uri="{0D108BD9-81ED-4DB2-BD59-A6C34878D82A}">
                    <a16:rowId xmlns:a16="http://schemas.microsoft.com/office/drawing/2014/main" val="2582172443"/>
                  </a:ext>
                </a:extLst>
              </a:tr>
              <a:tr h="197479">
                <a:tc>
                  <a:txBody>
                    <a:bodyPr/>
                    <a:lstStyle/>
                    <a:p>
                      <a:pPr algn="l" fontAlgn="b"/>
                      <a:r>
                        <a:rPr lang="en-US" sz="1200" b="0" i="0" u="none" strike="noStrike">
                          <a:solidFill>
                            <a:srgbClr val="000000"/>
                          </a:solidFill>
                          <a:effectLst/>
                          <a:latin typeface="Calibri" panose="020F0502020204030204" pitchFamily="34" charset="0"/>
                        </a:rPr>
                        <a:t>W. Gregory</a:t>
                      </a:r>
                    </a:p>
                  </a:txBody>
                  <a:tcPr marL="4876" marR="4876" marT="4876" marB="0" anchor="b">
                    <a:lnL>
                      <a:noFill/>
                    </a:lnL>
                    <a:lnR>
                      <a:noFill/>
                    </a:lnR>
                    <a:lnT>
                      <a:noFill/>
                    </a:lnT>
                    <a:lnB>
                      <a:noFill/>
                    </a:lnB>
                  </a:tcPr>
                </a:tc>
                <a:tc>
                  <a:txBody>
                    <a:bodyPr/>
                    <a:lstStyle/>
                    <a:p>
                      <a:pPr algn="l" fontAlgn="b"/>
                      <a:r>
                        <a:rPr lang="en-US" sz="1200" b="0" i="0" u="none" strike="noStrike" dirty="0" err="1">
                          <a:solidFill>
                            <a:srgbClr val="000000"/>
                          </a:solidFill>
                          <a:effectLst/>
                          <a:latin typeface="Calibri" panose="020F0502020204030204" pitchFamily="34" charset="0"/>
                        </a:rPr>
                        <a:t>Steube</a:t>
                      </a:r>
                      <a:endParaRPr lang="en-US" sz="1200" b="0" i="0" u="none" strike="noStrike" dirty="0">
                        <a:solidFill>
                          <a:srgbClr val="000000"/>
                        </a:solidFill>
                        <a:effectLst/>
                        <a:latin typeface="Calibri" panose="020F0502020204030204" pitchFamily="34" charset="0"/>
                      </a:endParaRP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FL</a:t>
                      </a:r>
                    </a:p>
                  </a:txBody>
                  <a:tcPr marL="4876" marR="4876" marT="4876" marB="0" anchor="b">
                    <a:lnL>
                      <a:noFill/>
                    </a:lnL>
                    <a:lnR>
                      <a:noFill/>
                    </a:lnR>
                    <a:lnT>
                      <a:noFill/>
                    </a:lnT>
                    <a:lnB>
                      <a:noFill/>
                    </a:lnB>
                  </a:tcPr>
                </a:tc>
                <a:extLst>
                  <a:ext uri="{0D108BD9-81ED-4DB2-BD59-A6C34878D82A}">
                    <a16:rowId xmlns:a16="http://schemas.microsoft.com/office/drawing/2014/main" val="2465325823"/>
                  </a:ext>
                </a:extLst>
              </a:tr>
              <a:tr h="110344">
                <a:tc>
                  <a:txBody>
                    <a:bodyPr/>
                    <a:lstStyle/>
                    <a:p>
                      <a:pPr algn="l" fontAlgn="b"/>
                      <a:r>
                        <a:rPr lang="en-US" sz="1200" b="0" i="0" u="none" strike="noStrike">
                          <a:solidFill>
                            <a:srgbClr val="000000"/>
                          </a:solidFill>
                          <a:effectLst/>
                          <a:latin typeface="Calibri" panose="020F0502020204030204" pitchFamily="34" charset="0"/>
                        </a:rPr>
                        <a:t>Claudia</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Tenney</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NY</a:t>
                      </a:r>
                    </a:p>
                  </a:txBody>
                  <a:tcPr marL="4876" marR="4876" marT="4876" marB="0" anchor="b">
                    <a:lnL>
                      <a:noFill/>
                    </a:lnL>
                    <a:lnR>
                      <a:noFill/>
                    </a:lnR>
                    <a:lnT>
                      <a:noFill/>
                    </a:lnT>
                    <a:lnB>
                      <a:noFill/>
                    </a:lnB>
                  </a:tcPr>
                </a:tc>
                <a:extLst>
                  <a:ext uri="{0D108BD9-81ED-4DB2-BD59-A6C34878D82A}">
                    <a16:rowId xmlns:a16="http://schemas.microsoft.com/office/drawing/2014/main" val="773345575"/>
                  </a:ext>
                </a:extLst>
              </a:tr>
              <a:tr h="110344">
                <a:tc>
                  <a:txBody>
                    <a:bodyPr/>
                    <a:lstStyle/>
                    <a:p>
                      <a:pPr algn="l" fontAlgn="b"/>
                      <a:r>
                        <a:rPr lang="en-US" sz="1200" b="0" i="0" u="none" strike="noStrike">
                          <a:solidFill>
                            <a:srgbClr val="000000"/>
                          </a:solidFill>
                          <a:effectLst/>
                          <a:latin typeface="Calibri" panose="020F0502020204030204" pitchFamily="34" charset="0"/>
                        </a:rPr>
                        <a:t>Michelle</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Fischbach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MN</a:t>
                      </a:r>
                    </a:p>
                  </a:txBody>
                  <a:tcPr marL="4876" marR="4876" marT="4876" marB="0" anchor="b">
                    <a:lnL>
                      <a:noFill/>
                    </a:lnL>
                    <a:lnR>
                      <a:noFill/>
                    </a:lnR>
                    <a:lnT>
                      <a:noFill/>
                    </a:lnT>
                    <a:lnB>
                      <a:noFill/>
                    </a:lnB>
                  </a:tcPr>
                </a:tc>
                <a:extLst>
                  <a:ext uri="{0D108BD9-81ED-4DB2-BD59-A6C34878D82A}">
                    <a16:rowId xmlns:a16="http://schemas.microsoft.com/office/drawing/2014/main" val="327200510"/>
                  </a:ext>
                </a:extLst>
              </a:tr>
              <a:tr h="110344">
                <a:tc>
                  <a:txBody>
                    <a:bodyPr/>
                    <a:lstStyle/>
                    <a:p>
                      <a:pPr algn="l" fontAlgn="b"/>
                      <a:r>
                        <a:rPr lang="en-US" sz="1200" b="0" i="0" u="none" strike="noStrike">
                          <a:solidFill>
                            <a:srgbClr val="000000"/>
                          </a:solidFill>
                          <a:effectLst/>
                          <a:latin typeface="Calibri" panose="020F0502020204030204" pitchFamily="34" charset="0"/>
                        </a:rPr>
                        <a:t>Blake</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Moore</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UT</a:t>
                      </a:r>
                    </a:p>
                  </a:txBody>
                  <a:tcPr marL="4876" marR="4876" marT="4876" marB="0" anchor="b">
                    <a:lnL>
                      <a:noFill/>
                    </a:lnL>
                    <a:lnR>
                      <a:noFill/>
                    </a:lnR>
                    <a:lnT>
                      <a:noFill/>
                    </a:lnT>
                    <a:lnB>
                      <a:noFill/>
                    </a:lnB>
                  </a:tcPr>
                </a:tc>
                <a:extLst>
                  <a:ext uri="{0D108BD9-81ED-4DB2-BD59-A6C34878D82A}">
                    <a16:rowId xmlns:a16="http://schemas.microsoft.com/office/drawing/2014/main" val="2129362291"/>
                  </a:ext>
                </a:extLst>
              </a:tr>
              <a:tr h="110344">
                <a:tc>
                  <a:txBody>
                    <a:bodyPr/>
                    <a:lstStyle/>
                    <a:p>
                      <a:pPr algn="l" fontAlgn="b"/>
                      <a:r>
                        <a:rPr lang="en-US" sz="1200" b="0" i="0" u="none" strike="noStrike">
                          <a:solidFill>
                            <a:srgbClr val="000000"/>
                          </a:solidFill>
                          <a:effectLst/>
                          <a:latin typeface="Calibri" panose="020F0502020204030204" pitchFamily="34" charset="0"/>
                        </a:rPr>
                        <a:t>Michelle</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Steel</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CA</a:t>
                      </a:r>
                    </a:p>
                  </a:txBody>
                  <a:tcPr marL="4876" marR="4876" marT="4876" marB="0" anchor="b">
                    <a:lnL>
                      <a:noFill/>
                    </a:lnL>
                    <a:lnR>
                      <a:noFill/>
                    </a:lnR>
                    <a:lnT>
                      <a:noFill/>
                    </a:lnT>
                    <a:lnB>
                      <a:noFill/>
                    </a:lnB>
                  </a:tcPr>
                </a:tc>
                <a:extLst>
                  <a:ext uri="{0D108BD9-81ED-4DB2-BD59-A6C34878D82A}">
                    <a16:rowId xmlns:a16="http://schemas.microsoft.com/office/drawing/2014/main" val="3581547206"/>
                  </a:ext>
                </a:extLst>
              </a:tr>
              <a:tr h="110344">
                <a:tc>
                  <a:txBody>
                    <a:bodyPr/>
                    <a:lstStyle/>
                    <a:p>
                      <a:pPr algn="l" fontAlgn="b"/>
                      <a:r>
                        <a:rPr lang="en-US" sz="1200" b="0" i="0" u="none" strike="noStrike">
                          <a:solidFill>
                            <a:srgbClr val="000000"/>
                          </a:solidFill>
                          <a:effectLst/>
                          <a:latin typeface="Calibri" panose="020F0502020204030204" pitchFamily="34" charset="0"/>
                        </a:rPr>
                        <a:t>Beth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Van Duyne</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TX</a:t>
                      </a:r>
                    </a:p>
                  </a:txBody>
                  <a:tcPr marL="4876" marR="4876" marT="4876" marB="0" anchor="b">
                    <a:lnL>
                      <a:noFill/>
                    </a:lnL>
                    <a:lnR>
                      <a:noFill/>
                    </a:lnR>
                    <a:lnT>
                      <a:noFill/>
                    </a:lnT>
                    <a:lnB>
                      <a:noFill/>
                    </a:lnB>
                  </a:tcPr>
                </a:tc>
                <a:extLst>
                  <a:ext uri="{0D108BD9-81ED-4DB2-BD59-A6C34878D82A}">
                    <a16:rowId xmlns:a16="http://schemas.microsoft.com/office/drawing/2014/main" val="4163622121"/>
                  </a:ext>
                </a:extLst>
              </a:tr>
            </a:tbl>
          </a:graphicData>
        </a:graphic>
      </p:graphicFrame>
      <p:graphicFrame>
        <p:nvGraphicFramePr>
          <p:cNvPr id="5" name="Table 4">
            <a:extLst>
              <a:ext uri="{FF2B5EF4-FFF2-40B4-BE49-F238E27FC236}">
                <a16:creationId xmlns:a16="http://schemas.microsoft.com/office/drawing/2014/main" id="{27D2B36E-2BAF-E022-1361-C1E45F7983A2}"/>
              </a:ext>
            </a:extLst>
          </p:cNvPr>
          <p:cNvGraphicFramePr>
            <a:graphicFrameLocks noGrp="1"/>
          </p:cNvGraphicFramePr>
          <p:nvPr>
            <p:extLst>
              <p:ext uri="{D42A27DB-BD31-4B8C-83A1-F6EECF244321}">
                <p14:modId xmlns:p14="http://schemas.microsoft.com/office/powerpoint/2010/main" val="3279689072"/>
              </p:ext>
            </p:extLst>
          </p:nvPr>
        </p:nvGraphicFramePr>
        <p:xfrm>
          <a:off x="5818222" y="2488954"/>
          <a:ext cx="9087977" cy="3962322"/>
        </p:xfrm>
        <a:graphic>
          <a:graphicData uri="http://schemas.openxmlformats.org/drawingml/2006/table">
            <a:tbl>
              <a:tblPr/>
              <a:tblGrid>
                <a:gridCol w="852745">
                  <a:extLst>
                    <a:ext uri="{9D8B030D-6E8A-4147-A177-3AD203B41FA5}">
                      <a16:colId xmlns:a16="http://schemas.microsoft.com/office/drawing/2014/main" val="2746596400"/>
                    </a:ext>
                  </a:extLst>
                </a:gridCol>
                <a:gridCol w="989901">
                  <a:extLst>
                    <a:ext uri="{9D8B030D-6E8A-4147-A177-3AD203B41FA5}">
                      <a16:colId xmlns:a16="http://schemas.microsoft.com/office/drawing/2014/main" val="187671488"/>
                    </a:ext>
                  </a:extLst>
                </a:gridCol>
                <a:gridCol w="142613">
                  <a:extLst>
                    <a:ext uri="{9D8B030D-6E8A-4147-A177-3AD203B41FA5}">
                      <a16:colId xmlns:a16="http://schemas.microsoft.com/office/drawing/2014/main" val="2660169563"/>
                    </a:ext>
                  </a:extLst>
                </a:gridCol>
                <a:gridCol w="201336">
                  <a:extLst>
                    <a:ext uri="{9D8B030D-6E8A-4147-A177-3AD203B41FA5}">
                      <a16:colId xmlns:a16="http://schemas.microsoft.com/office/drawing/2014/main" val="2501541241"/>
                    </a:ext>
                  </a:extLst>
                </a:gridCol>
                <a:gridCol w="6901382">
                  <a:extLst>
                    <a:ext uri="{9D8B030D-6E8A-4147-A177-3AD203B41FA5}">
                      <a16:colId xmlns:a16="http://schemas.microsoft.com/office/drawing/2014/main" val="1134193757"/>
                    </a:ext>
                  </a:extLst>
                </a:gridCol>
              </a:tblGrid>
              <a:tr h="110344">
                <a:tc>
                  <a:txBody>
                    <a:bodyPr/>
                    <a:lstStyle/>
                    <a:p>
                      <a:pPr algn="l" fontAlgn="b"/>
                      <a:r>
                        <a:rPr lang="en-US" sz="1200" b="0" i="0" u="none" strike="noStrike" dirty="0">
                          <a:solidFill>
                            <a:srgbClr val="000000"/>
                          </a:solidFill>
                          <a:effectLst/>
                          <a:latin typeface="Calibri" panose="020F0502020204030204" pitchFamily="34" charset="0"/>
                        </a:rPr>
                        <a:t>Randy</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Feenstra</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IA</a:t>
                      </a:r>
                    </a:p>
                  </a:txBody>
                  <a:tcPr marL="4876" marR="4876" marT="4876" marB="0" anchor="b">
                    <a:lnL>
                      <a:noFill/>
                    </a:lnL>
                    <a:lnR>
                      <a:noFill/>
                    </a:lnR>
                    <a:lnT>
                      <a:noFill/>
                    </a:lnT>
                    <a:lnB>
                      <a:noFill/>
                    </a:lnB>
                  </a:tcPr>
                </a:tc>
                <a:extLst>
                  <a:ext uri="{0D108BD9-81ED-4DB2-BD59-A6C34878D82A}">
                    <a16:rowId xmlns:a16="http://schemas.microsoft.com/office/drawing/2014/main" val="3109551084"/>
                  </a:ext>
                </a:extLst>
              </a:tr>
              <a:tr h="110344">
                <a:tc>
                  <a:txBody>
                    <a:bodyPr/>
                    <a:lstStyle/>
                    <a:p>
                      <a:pPr algn="l" fontAlgn="b"/>
                      <a:r>
                        <a:rPr lang="en-US" sz="1200" b="0" i="0" u="none" strike="noStrike">
                          <a:solidFill>
                            <a:srgbClr val="000000"/>
                          </a:solidFill>
                          <a:effectLst/>
                          <a:latin typeface="Calibri" panose="020F0502020204030204" pitchFamily="34" charset="0"/>
                        </a:rPr>
                        <a:t>Nicole</a:t>
                      </a:r>
                    </a:p>
                  </a:txBody>
                  <a:tcPr marL="4876" marR="4876" marT="4876" marB="0" anchor="b">
                    <a:lnL>
                      <a:noFill/>
                    </a:lnL>
                    <a:lnR>
                      <a:noFill/>
                    </a:lnR>
                    <a:lnT>
                      <a:noFill/>
                    </a:lnT>
                    <a:lnB>
                      <a:noFill/>
                    </a:lnB>
                  </a:tcPr>
                </a:tc>
                <a:tc>
                  <a:txBody>
                    <a:bodyPr/>
                    <a:lstStyle/>
                    <a:p>
                      <a:pPr algn="l" fontAlgn="b"/>
                      <a:r>
                        <a:rPr lang="en-US" sz="1200" b="0" i="0" u="none" strike="noStrike" dirty="0" err="1">
                          <a:solidFill>
                            <a:srgbClr val="000000"/>
                          </a:solidFill>
                          <a:effectLst/>
                          <a:latin typeface="Calibri" panose="020F0502020204030204" pitchFamily="34" charset="0"/>
                        </a:rPr>
                        <a:t>Malliotakis</a:t>
                      </a:r>
                      <a:endParaRPr lang="en-US" sz="1200" b="0" i="0" u="none" strike="noStrike" dirty="0">
                        <a:solidFill>
                          <a:srgbClr val="000000"/>
                        </a:solidFill>
                        <a:effectLst/>
                        <a:latin typeface="Calibri" panose="020F0502020204030204" pitchFamily="34" charset="0"/>
                      </a:endParaRP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NY</a:t>
                      </a:r>
                    </a:p>
                  </a:txBody>
                  <a:tcPr marL="4876" marR="4876" marT="4876" marB="0" anchor="b">
                    <a:lnL>
                      <a:noFill/>
                    </a:lnL>
                    <a:lnR>
                      <a:noFill/>
                    </a:lnR>
                    <a:lnT>
                      <a:noFill/>
                    </a:lnT>
                    <a:lnB>
                      <a:noFill/>
                    </a:lnB>
                  </a:tcPr>
                </a:tc>
                <a:extLst>
                  <a:ext uri="{0D108BD9-81ED-4DB2-BD59-A6C34878D82A}">
                    <a16:rowId xmlns:a16="http://schemas.microsoft.com/office/drawing/2014/main" val="3194788965"/>
                  </a:ext>
                </a:extLst>
              </a:tr>
              <a:tr h="110344">
                <a:tc>
                  <a:txBody>
                    <a:bodyPr/>
                    <a:lstStyle/>
                    <a:p>
                      <a:pPr algn="l" fontAlgn="b"/>
                      <a:r>
                        <a:rPr lang="en-US" sz="1200" b="0" i="0" u="none" strike="noStrike">
                          <a:solidFill>
                            <a:srgbClr val="000000"/>
                          </a:solidFill>
                          <a:effectLst/>
                          <a:latin typeface="Calibri" panose="020F0502020204030204" pitchFamily="34" charset="0"/>
                        </a:rPr>
                        <a:t>Mike</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Carey</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OH</a:t>
                      </a:r>
                    </a:p>
                  </a:txBody>
                  <a:tcPr marL="4876" marR="4876" marT="4876" marB="0" anchor="b">
                    <a:lnL>
                      <a:noFill/>
                    </a:lnL>
                    <a:lnR>
                      <a:noFill/>
                    </a:lnR>
                    <a:lnT>
                      <a:noFill/>
                    </a:lnT>
                    <a:lnB>
                      <a:noFill/>
                    </a:lnB>
                  </a:tcPr>
                </a:tc>
                <a:extLst>
                  <a:ext uri="{0D108BD9-81ED-4DB2-BD59-A6C34878D82A}">
                    <a16:rowId xmlns:a16="http://schemas.microsoft.com/office/drawing/2014/main" val="3943092649"/>
                  </a:ext>
                </a:extLst>
              </a:tr>
              <a:tr h="197479">
                <a:tc>
                  <a:txBody>
                    <a:bodyPr/>
                    <a:lstStyle/>
                    <a:p>
                      <a:pPr algn="l" fontAlgn="b"/>
                      <a:r>
                        <a:rPr lang="en-US" sz="1200" b="0" i="0" u="none" strike="noStrike">
                          <a:solidFill>
                            <a:srgbClr val="000000"/>
                          </a:solidFill>
                          <a:effectLst/>
                          <a:latin typeface="Calibri" panose="020F0502020204030204" pitchFamily="34" charset="0"/>
                        </a:rPr>
                        <a:t>Richard E.</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Neal</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MA</a:t>
                      </a:r>
                    </a:p>
                  </a:txBody>
                  <a:tcPr marL="4876" marR="4876" marT="4876" marB="0" anchor="b">
                    <a:lnL>
                      <a:noFill/>
                    </a:lnL>
                    <a:lnR>
                      <a:noFill/>
                    </a:lnR>
                    <a:lnT>
                      <a:noFill/>
                    </a:lnT>
                    <a:lnB>
                      <a:noFill/>
                    </a:lnB>
                  </a:tcPr>
                </a:tc>
                <a:extLst>
                  <a:ext uri="{0D108BD9-81ED-4DB2-BD59-A6C34878D82A}">
                    <a16:rowId xmlns:a16="http://schemas.microsoft.com/office/drawing/2014/main" val="3797879376"/>
                  </a:ext>
                </a:extLst>
              </a:tr>
              <a:tr h="110344">
                <a:tc>
                  <a:txBody>
                    <a:bodyPr/>
                    <a:lstStyle/>
                    <a:p>
                      <a:pPr algn="l" fontAlgn="b"/>
                      <a:r>
                        <a:rPr lang="en-US" sz="1200" b="0" i="0" u="none" strike="noStrike">
                          <a:solidFill>
                            <a:srgbClr val="000000"/>
                          </a:solidFill>
                          <a:effectLst/>
                          <a:latin typeface="Calibri" panose="020F0502020204030204" pitchFamily="34" charset="0"/>
                        </a:rPr>
                        <a:t>Lloyd</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Doggett</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TX</a:t>
                      </a:r>
                    </a:p>
                  </a:txBody>
                  <a:tcPr marL="4876" marR="4876" marT="4876" marB="0" anchor="b">
                    <a:lnL>
                      <a:noFill/>
                    </a:lnL>
                    <a:lnR>
                      <a:noFill/>
                    </a:lnR>
                    <a:lnT>
                      <a:noFill/>
                    </a:lnT>
                    <a:lnB>
                      <a:noFill/>
                    </a:lnB>
                  </a:tcPr>
                </a:tc>
                <a:extLst>
                  <a:ext uri="{0D108BD9-81ED-4DB2-BD59-A6C34878D82A}">
                    <a16:rowId xmlns:a16="http://schemas.microsoft.com/office/drawing/2014/main" val="3959083302"/>
                  </a:ext>
                </a:extLst>
              </a:tr>
              <a:tr h="110344">
                <a:tc>
                  <a:txBody>
                    <a:bodyPr/>
                    <a:lstStyle/>
                    <a:p>
                      <a:pPr algn="l" fontAlgn="b"/>
                      <a:r>
                        <a:rPr lang="en-US" sz="1200" b="0" i="0" u="none" strike="noStrike">
                          <a:solidFill>
                            <a:srgbClr val="000000"/>
                          </a:solidFill>
                          <a:effectLst/>
                          <a:latin typeface="Calibri" panose="020F0502020204030204" pitchFamily="34" charset="0"/>
                        </a:rPr>
                        <a:t>Mike</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Thompson</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CA</a:t>
                      </a:r>
                    </a:p>
                  </a:txBody>
                  <a:tcPr marL="4876" marR="4876" marT="4876" marB="0" anchor="b">
                    <a:lnL>
                      <a:noFill/>
                    </a:lnL>
                    <a:lnR>
                      <a:noFill/>
                    </a:lnR>
                    <a:lnT>
                      <a:noFill/>
                    </a:lnT>
                    <a:lnB>
                      <a:noFill/>
                    </a:lnB>
                  </a:tcPr>
                </a:tc>
                <a:extLst>
                  <a:ext uri="{0D108BD9-81ED-4DB2-BD59-A6C34878D82A}">
                    <a16:rowId xmlns:a16="http://schemas.microsoft.com/office/drawing/2014/main" val="650775511"/>
                  </a:ext>
                </a:extLst>
              </a:tr>
              <a:tr h="110344">
                <a:tc>
                  <a:txBody>
                    <a:bodyPr/>
                    <a:lstStyle/>
                    <a:p>
                      <a:pPr algn="l" fontAlgn="b"/>
                      <a:r>
                        <a:rPr lang="en-US" sz="1200" b="0" i="0" u="none" strike="noStrike">
                          <a:solidFill>
                            <a:srgbClr val="000000"/>
                          </a:solidFill>
                          <a:effectLst/>
                          <a:latin typeface="Calibri" panose="020F0502020204030204" pitchFamily="34" charset="0"/>
                        </a:rPr>
                        <a:t>John B.</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Larson</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CT</a:t>
                      </a:r>
                    </a:p>
                  </a:txBody>
                  <a:tcPr marL="4876" marR="4876" marT="4876" marB="0" anchor="b">
                    <a:lnL>
                      <a:noFill/>
                    </a:lnL>
                    <a:lnR>
                      <a:noFill/>
                    </a:lnR>
                    <a:lnT>
                      <a:noFill/>
                    </a:lnT>
                    <a:lnB>
                      <a:noFill/>
                    </a:lnB>
                  </a:tcPr>
                </a:tc>
                <a:extLst>
                  <a:ext uri="{0D108BD9-81ED-4DB2-BD59-A6C34878D82A}">
                    <a16:rowId xmlns:a16="http://schemas.microsoft.com/office/drawing/2014/main" val="3784474984"/>
                  </a:ext>
                </a:extLst>
              </a:tr>
              <a:tr h="110344">
                <a:tc>
                  <a:txBody>
                    <a:bodyPr/>
                    <a:lstStyle/>
                    <a:p>
                      <a:pPr algn="l" fontAlgn="b"/>
                      <a:r>
                        <a:rPr lang="en-US" sz="1200" b="0" i="0" u="none" strike="noStrike">
                          <a:solidFill>
                            <a:srgbClr val="000000"/>
                          </a:solidFill>
                          <a:effectLst/>
                          <a:latin typeface="Calibri" panose="020F0502020204030204" pitchFamily="34" charset="0"/>
                        </a:rPr>
                        <a:t>Earl</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Blumenauer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OR</a:t>
                      </a:r>
                    </a:p>
                  </a:txBody>
                  <a:tcPr marL="4876" marR="4876" marT="4876" marB="0" anchor="b">
                    <a:lnL>
                      <a:noFill/>
                    </a:lnL>
                    <a:lnR>
                      <a:noFill/>
                    </a:lnR>
                    <a:lnT>
                      <a:noFill/>
                    </a:lnT>
                    <a:lnB>
                      <a:noFill/>
                    </a:lnB>
                  </a:tcPr>
                </a:tc>
                <a:extLst>
                  <a:ext uri="{0D108BD9-81ED-4DB2-BD59-A6C34878D82A}">
                    <a16:rowId xmlns:a16="http://schemas.microsoft.com/office/drawing/2014/main" val="1162956343"/>
                  </a:ext>
                </a:extLst>
              </a:tr>
              <a:tr h="110344">
                <a:tc>
                  <a:txBody>
                    <a:bodyPr/>
                    <a:lstStyle/>
                    <a:p>
                      <a:pPr algn="l" fontAlgn="b"/>
                      <a:r>
                        <a:rPr lang="en-US" sz="1200" b="0" i="0" u="none" strike="noStrike">
                          <a:solidFill>
                            <a:srgbClr val="000000"/>
                          </a:solidFill>
                          <a:effectLst/>
                          <a:latin typeface="Calibri" panose="020F0502020204030204" pitchFamily="34" charset="0"/>
                        </a:rPr>
                        <a:t>Bill</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Pascrell, Jr.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NJ</a:t>
                      </a:r>
                    </a:p>
                  </a:txBody>
                  <a:tcPr marL="4876" marR="4876" marT="4876" marB="0" anchor="b">
                    <a:lnL>
                      <a:noFill/>
                    </a:lnL>
                    <a:lnR>
                      <a:noFill/>
                    </a:lnR>
                    <a:lnT>
                      <a:noFill/>
                    </a:lnT>
                    <a:lnB>
                      <a:noFill/>
                    </a:lnB>
                  </a:tcPr>
                </a:tc>
                <a:extLst>
                  <a:ext uri="{0D108BD9-81ED-4DB2-BD59-A6C34878D82A}">
                    <a16:rowId xmlns:a16="http://schemas.microsoft.com/office/drawing/2014/main" val="2238243884"/>
                  </a:ext>
                </a:extLst>
              </a:tr>
              <a:tr h="110344">
                <a:tc>
                  <a:txBody>
                    <a:bodyPr/>
                    <a:lstStyle/>
                    <a:p>
                      <a:pPr algn="l" fontAlgn="b"/>
                      <a:r>
                        <a:rPr lang="en-US" sz="1200" b="0" i="0" u="none" strike="noStrike">
                          <a:solidFill>
                            <a:srgbClr val="000000"/>
                          </a:solidFill>
                          <a:effectLst/>
                          <a:latin typeface="Calibri" panose="020F0502020204030204" pitchFamily="34" charset="0"/>
                        </a:rPr>
                        <a:t>Danny K.</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Davis</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IL</a:t>
                      </a:r>
                    </a:p>
                  </a:txBody>
                  <a:tcPr marL="4876" marR="4876" marT="4876" marB="0" anchor="b">
                    <a:lnL>
                      <a:noFill/>
                    </a:lnL>
                    <a:lnR>
                      <a:noFill/>
                    </a:lnR>
                    <a:lnT>
                      <a:noFill/>
                    </a:lnT>
                    <a:lnB>
                      <a:noFill/>
                    </a:lnB>
                  </a:tcPr>
                </a:tc>
                <a:extLst>
                  <a:ext uri="{0D108BD9-81ED-4DB2-BD59-A6C34878D82A}">
                    <a16:rowId xmlns:a16="http://schemas.microsoft.com/office/drawing/2014/main" val="4049340369"/>
                  </a:ext>
                </a:extLst>
              </a:tr>
              <a:tr h="110344">
                <a:tc>
                  <a:txBody>
                    <a:bodyPr/>
                    <a:lstStyle/>
                    <a:p>
                      <a:pPr algn="l" fontAlgn="b"/>
                      <a:r>
                        <a:rPr lang="en-US" sz="1200" b="0" i="0" u="none" strike="noStrike">
                          <a:solidFill>
                            <a:srgbClr val="000000"/>
                          </a:solidFill>
                          <a:effectLst/>
                          <a:latin typeface="Calibri" panose="020F0502020204030204" pitchFamily="34" charset="0"/>
                        </a:rPr>
                        <a:t>Linda T.</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Sánchez</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CA</a:t>
                      </a:r>
                    </a:p>
                  </a:txBody>
                  <a:tcPr marL="4876" marR="4876" marT="4876" marB="0" anchor="b">
                    <a:lnL>
                      <a:noFill/>
                    </a:lnL>
                    <a:lnR>
                      <a:noFill/>
                    </a:lnR>
                    <a:lnT>
                      <a:noFill/>
                    </a:lnT>
                    <a:lnB>
                      <a:noFill/>
                    </a:lnB>
                  </a:tcPr>
                </a:tc>
                <a:extLst>
                  <a:ext uri="{0D108BD9-81ED-4DB2-BD59-A6C34878D82A}">
                    <a16:rowId xmlns:a16="http://schemas.microsoft.com/office/drawing/2014/main" val="2414031917"/>
                  </a:ext>
                </a:extLst>
              </a:tr>
              <a:tr h="110344">
                <a:tc>
                  <a:txBody>
                    <a:bodyPr/>
                    <a:lstStyle/>
                    <a:p>
                      <a:pPr algn="l" fontAlgn="b"/>
                      <a:r>
                        <a:rPr lang="en-US" sz="1200" b="0" i="0" u="none" strike="noStrike">
                          <a:solidFill>
                            <a:srgbClr val="000000"/>
                          </a:solidFill>
                          <a:effectLst/>
                          <a:latin typeface="Calibri" panose="020F0502020204030204" pitchFamily="34" charset="0"/>
                        </a:rPr>
                        <a:t>Brian</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Higgins</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NY</a:t>
                      </a:r>
                    </a:p>
                  </a:txBody>
                  <a:tcPr marL="4876" marR="4876" marT="4876" marB="0" anchor="b">
                    <a:lnL>
                      <a:noFill/>
                    </a:lnL>
                    <a:lnR>
                      <a:noFill/>
                    </a:lnR>
                    <a:lnT>
                      <a:noFill/>
                    </a:lnT>
                    <a:lnB>
                      <a:noFill/>
                    </a:lnB>
                  </a:tcPr>
                </a:tc>
                <a:extLst>
                  <a:ext uri="{0D108BD9-81ED-4DB2-BD59-A6C34878D82A}">
                    <a16:rowId xmlns:a16="http://schemas.microsoft.com/office/drawing/2014/main" val="1790063017"/>
                  </a:ext>
                </a:extLst>
              </a:tr>
              <a:tr h="110344">
                <a:tc>
                  <a:txBody>
                    <a:bodyPr/>
                    <a:lstStyle/>
                    <a:p>
                      <a:pPr algn="l" fontAlgn="b"/>
                      <a:r>
                        <a:rPr lang="en-US" sz="1200" b="0" i="0" u="none" strike="noStrike">
                          <a:solidFill>
                            <a:srgbClr val="000000"/>
                          </a:solidFill>
                          <a:effectLst/>
                          <a:latin typeface="Calibri" panose="020F0502020204030204" pitchFamily="34" charset="0"/>
                        </a:rPr>
                        <a:t>Terri</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Sewell</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AL</a:t>
                      </a:r>
                    </a:p>
                  </a:txBody>
                  <a:tcPr marL="4876" marR="4876" marT="4876" marB="0" anchor="b">
                    <a:lnL>
                      <a:noFill/>
                    </a:lnL>
                    <a:lnR>
                      <a:noFill/>
                    </a:lnR>
                    <a:lnT>
                      <a:noFill/>
                    </a:lnT>
                    <a:lnB>
                      <a:noFill/>
                    </a:lnB>
                  </a:tcPr>
                </a:tc>
                <a:extLst>
                  <a:ext uri="{0D108BD9-81ED-4DB2-BD59-A6C34878D82A}">
                    <a16:rowId xmlns:a16="http://schemas.microsoft.com/office/drawing/2014/main" val="3313050378"/>
                  </a:ext>
                </a:extLst>
              </a:tr>
              <a:tr h="110344">
                <a:tc>
                  <a:txBody>
                    <a:bodyPr/>
                    <a:lstStyle/>
                    <a:p>
                      <a:pPr algn="l" fontAlgn="b"/>
                      <a:r>
                        <a:rPr lang="en-US" sz="1200" b="0" i="0" u="none" strike="noStrike">
                          <a:solidFill>
                            <a:srgbClr val="000000"/>
                          </a:solidFill>
                          <a:effectLst/>
                          <a:latin typeface="Calibri" panose="020F0502020204030204" pitchFamily="34" charset="0"/>
                        </a:rPr>
                        <a:t>Suzan K.</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DelBene</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WA</a:t>
                      </a:r>
                    </a:p>
                  </a:txBody>
                  <a:tcPr marL="4876" marR="4876" marT="4876" marB="0" anchor="b">
                    <a:lnL>
                      <a:noFill/>
                    </a:lnL>
                    <a:lnR>
                      <a:noFill/>
                    </a:lnR>
                    <a:lnT>
                      <a:noFill/>
                    </a:lnT>
                    <a:lnB>
                      <a:noFill/>
                    </a:lnB>
                  </a:tcPr>
                </a:tc>
                <a:extLst>
                  <a:ext uri="{0D108BD9-81ED-4DB2-BD59-A6C34878D82A}">
                    <a16:rowId xmlns:a16="http://schemas.microsoft.com/office/drawing/2014/main" val="3994289406"/>
                  </a:ext>
                </a:extLst>
              </a:tr>
              <a:tr h="110344">
                <a:tc>
                  <a:txBody>
                    <a:bodyPr/>
                    <a:lstStyle/>
                    <a:p>
                      <a:pPr algn="l" fontAlgn="b"/>
                      <a:r>
                        <a:rPr lang="en-US" sz="1200" b="0" i="0" u="none" strike="noStrike">
                          <a:solidFill>
                            <a:srgbClr val="000000"/>
                          </a:solidFill>
                          <a:effectLst/>
                          <a:latin typeface="Calibri" panose="020F0502020204030204" pitchFamily="34" charset="0"/>
                        </a:rPr>
                        <a:t>Judy</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Chu</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CA</a:t>
                      </a:r>
                    </a:p>
                  </a:txBody>
                  <a:tcPr marL="4876" marR="4876" marT="4876" marB="0" anchor="b">
                    <a:lnL>
                      <a:noFill/>
                    </a:lnL>
                    <a:lnR>
                      <a:noFill/>
                    </a:lnR>
                    <a:lnT>
                      <a:noFill/>
                    </a:lnT>
                    <a:lnB>
                      <a:noFill/>
                    </a:lnB>
                  </a:tcPr>
                </a:tc>
                <a:extLst>
                  <a:ext uri="{0D108BD9-81ED-4DB2-BD59-A6C34878D82A}">
                    <a16:rowId xmlns:a16="http://schemas.microsoft.com/office/drawing/2014/main" val="2212704860"/>
                  </a:ext>
                </a:extLst>
              </a:tr>
              <a:tr h="110344">
                <a:tc>
                  <a:txBody>
                    <a:bodyPr/>
                    <a:lstStyle/>
                    <a:p>
                      <a:pPr algn="l" fontAlgn="b"/>
                      <a:r>
                        <a:rPr lang="en-US" sz="1200" b="0" i="0" u="none" strike="noStrike">
                          <a:solidFill>
                            <a:srgbClr val="000000"/>
                          </a:solidFill>
                          <a:effectLst/>
                          <a:latin typeface="Calibri" panose="020F0502020204030204" pitchFamily="34" charset="0"/>
                        </a:rPr>
                        <a:t>Gwen</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Moore</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WI</a:t>
                      </a:r>
                    </a:p>
                  </a:txBody>
                  <a:tcPr marL="4876" marR="4876" marT="4876" marB="0" anchor="b">
                    <a:lnL>
                      <a:noFill/>
                    </a:lnL>
                    <a:lnR>
                      <a:noFill/>
                    </a:lnR>
                    <a:lnT>
                      <a:noFill/>
                    </a:lnT>
                    <a:lnB>
                      <a:noFill/>
                    </a:lnB>
                  </a:tcPr>
                </a:tc>
                <a:extLst>
                  <a:ext uri="{0D108BD9-81ED-4DB2-BD59-A6C34878D82A}">
                    <a16:rowId xmlns:a16="http://schemas.microsoft.com/office/drawing/2014/main" val="364963692"/>
                  </a:ext>
                </a:extLst>
              </a:tr>
              <a:tr h="110344">
                <a:tc>
                  <a:txBody>
                    <a:bodyPr/>
                    <a:lstStyle/>
                    <a:p>
                      <a:pPr algn="l" fontAlgn="b"/>
                      <a:r>
                        <a:rPr lang="en-US" sz="1200" b="0" i="0" u="none" strike="noStrike">
                          <a:solidFill>
                            <a:srgbClr val="000000"/>
                          </a:solidFill>
                          <a:effectLst/>
                          <a:latin typeface="Calibri" panose="020F0502020204030204" pitchFamily="34" charset="0"/>
                        </a:rPr>
                        <a:t>Daniel T.</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Kildee</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MI</a:t>
                      </a:r>
                    </a:p>
                  </a:txBody>
                  <a:tcPr marL="4876" marR="4876" marT="4876" marB="0" anchor="b">
                    <a:lnL>
                      <a:noFill/>
                    </a:lnL>
                    <a:lnR>
                      <a:noFill/>
                    </a:lnR>
                    <a:lnT>
                      <a:noFill/>
                    </a:lnT>
                    <a:lnB>
                      <a:noFill/>
                    </a:lnB>
                  </a:tcPr>
                </a:tc>
                <a:extLst>
                  <a:ext uri="{0D108BD9-81ED-4DB2-BD59-A6C34878D82A}">
                    <a16:rowId xmlns:a16="http://schemas.microsoft.com/office/drawing/2014/main" val="460723539"/>
                  </a:ext>
                </a:extLst>
              </a:tr>
              <a:tr h="110344">
                <a:tc>
                  <a:txBody>
                    <a:bodyPr/>
                    <a:lstStyle/>
                    <a:p>
                      <a:pPr algn="l" fontAlgn="b"/>
                      <a:r>
                        <a:rPr lang="en-US" sz="1200" b="0" i="0" u="none" strike="noStrike">
                          <a:solidFill>
                            <a:srgbClr val="000000"/>
                          </a:solidFill>
                          <a:effectLst/>
                          <a:latin typeface="Calibri" panose="020F0502020204030204" pitchFamily="34" charset="0"/>
                        </a:rPr>
                        <a:t>Donald</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Beyer, Jr. </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VA</a:t>
                      </a:r>
                    </a:p>
                  </a:txBody>
                  <a:tcPr marL="4876" marR="4876" marT="4876" marB="0" anchor="b">
                    <a:lnL>
                      <a:noFill/>
                    </a:lnL>
                    <a:lnR>
                      <a:noFill/>
                    </a:lnR>
                    <a:lnT>
                      <a:noFill/>
                    </a:lnT>
                    <a:lnB>
                      <a:noFill/>
                    </a:lnB>
                  </a:tcPr>
                </a:tc>
                <a:extLst>
                  <a:ext uri="{0D108BD9-81ED-4DB2-BD59-A6C34878D82A}">
                    <a16:rowId xmlns:a16="http://schemas.microsoft.com/office/drawing/2014/main" val="2417604953"/>
                  </a:ext>
                </a:extLst>
              </a:tr>
              <a:tr h="110344">
                <a:tc>
                  <a:txBody>
                    <a:bodyPr/>
                    <a:lstStyle/>
                    <a:p>
                      <a:pPr algn="l" fontAlgn="b"/>
                      <a:r>
                        <a:rPr lang="en-US" sz="1200" b="0" i="0" u="none" strike="noStrike">
                          <a:solidFill>
                            <a:srgbClr val="000000"/>
                          </a:solidFill>
                          <a:effectLst/>
                          <a:latin typeface="Calibri" panose="020F0502020204030204" pitchFamily="34" charset="0"/>
                        </a:rPr>
                        <a:t>Dwight</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Evans</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PA</a:t>
                      </a:r>
                    </a:p>
                  </a:txBody>
                  <a:tcPr marL="4876" marR="4876" marT="4876" marB="0" anchor="b">
                    <a:lnL>
                      <a:noFill/>
                    </a:lnL>
                    <a:lnR>
                      <a:noFill/>
                    </a:lnR>
                    <a:lnT>
                      <a:noFill/>
                    </a:lnT>
                    <a:lnB>
                      <a:noFill/>
                    </a:lnB>
                  </a:tcPr>
                </a:tc>
                <a:extLst>
                  <a:ext uri="{0D108BD9-81ED-4DB2-BD59-A6C34878D82A}">
                    <a16:rowId xmlns:a16="http://schemas.microsoft.com/office/drawing/2014/main" val="508990028"/>
                  </a:ext>
                </a:extLst>
              </a:tr>
              <a:tr h="197479">
                <a:tc>
                  <a:txBody>
                    <a:bodyPr/>
                    <a:lstStyle/>
                    <a:p>
                      <a:pPr algn="l" fontAlgn="b"/>
                      <a:r>
                        <a:rPr lang="en-US" sz="1200" b="0" i="0" u="none" strike="noStrike">
                          <a:solidFill>
                            <a:srgbClr val="000000"/>
                          </a:solidFill>
                          <a:effectLst/>
                          <a:latin typeface="Calibri" panose="020F0502020204030204" pitchFamily="34" charset="0"/>
                        </a:rPr>
                        <a:t>Bradley Scott</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Schneider</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D</a:t>
                      </a:r>
                    </a:p>
                  </a:txBody>
                  <a:tcPr marL="4876" marR="4876" marT="4876" marB="0" anchor="b">
                    <a:lnL w="12700" cmpd="sng">
                      <a:noFill/>
                      <a:prstDash val="solid"/>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a:solidFill>
                            <a:srgbClr val="000000"/>
                          </a:solidFill>
                          <a:effectLst/>
                          <a:latin typeface="Calibri" panose="020F0502020204030204" pitchFamily="34" charset="0"/>
                        </a:rPr>
                        <a:t>IL</a:t>
                      </a:r>
                    </a:p>
                  </a:txBody>
                  <a:tcPr marL="4876" marR="4876" marT="4876" marB="0" anchor="b">
                    <a:lnL>
                      <a:noFill/>
                    </a:lnL>
                    <a:lnR>
                      <a:noFill/>
                    </a:lnR>
                    <a:lnT>
                      <a:noFill/>
                    </a:lnT>
                    <a:lnB>
                      <a:noFill/>
                    </a:lnB>
                  </a:tcPr>
                </a:tc>
                <a:extLst>
                  <a:ext uri="{0D108BD9-81ED-4DB2-BD59-A6C34878D82A}">
                    <a16:rowId xmlns:a16="http://schemas.microsoft.com/office/drawing/2014/main" val="3491539850"/>
                  </a:ext>
                </a:extLst>
              </a:tr>
              <a:tr h="110344">
                <a:tc>
                  <a:txBody>
                    <a:bodyPr/>
                    <a:lstStyle/>
                    <a:p>
                      <a:pPr algn="l" fontAlgn="b"/>
                      <a:r>
                        <a:rPr lang="en-US" sz="1200" b="0" i="0" u="none" strike="noStrike" dirty="0">
                          <a:solidFill>
                            <a:srgbClr val="000000"/>
                          </a:solidFill>
                          <a:effectLst/>
                          <a:latin typeface="Calibri" panose="020F0502020204030204" pitchFamily="34" charset="0"/>
                        </a:rPr>
                        <a:t>Jimmy</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Panetta</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D</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H</a:t>
                      </a:r>
                    </a:p>
                  </a:txBody>
                  <a:tcPr marL="4876" marR="4876" marT="4876" marB="0" anchor="b">
                    <a:lnL>
                      <a:noFill/>
                    </a:lnL>
                    <a:lnR>
                      <a:noFill/>
                    </a:lnR>
                    <a:lnT>
                      <a:noFill/>
                    </a:lnT>
                    <a:lnB>
                      <a:noFill/>
                    </a:lnB>
                  </a:tcPr>
                </a:tc>
                <a:tc>
                  <a:txBody>
                    <a:bodyPr/>
                    <a:lstStyle/>
                    <a:p>
                      <a:pPr algn="l" fontAlgn="b"/>
                      <a:r>
                        <a:rPr lang="en-US" sz="1200" b="0" i="0" u="none" strike="noStrike" dirty="0">
                          <a:solidFill>
                            <a:srgbClr val="000000"/>
                          </a:solidFill>
                          <a:effectLst/>
                          <a:latin typeface="Calibri" panose="020F0502020204030204" pitchFamily="34" charset="0"/>
                        </a:rPr>
                        <a:t>CA</a:t>
                      </a:r>
                    </a:p>
                  </a:txBody>
                  <a:tcPr marL="4876" marR="4876" marT="4876" marB="0" anchor="b">
                    <a:lnL>
                      <a:noFill/>
                    </a:lnL>
                    <a:lnR>
                      <a:noFill/>
                    </a:lnR>
                    <a:lnT>
                      <a:noFill/>
                    </a:lnT>
                    <a:lnB>
                      <a:noFill/>
                    </a:lnB>
                  </a:tcPr>
                </a:tc>
                <a:extLst>
                  <a:ext uri="{0D108BD9-81ED-4DB2-BD59-A6C34878D82A}">
                    <a16:rowId xmlns:a16="http://schemas.microsoft.com/office/drawing/2014/main" val="4155721898"/>
                  </a:ext>
                </a:extLst>
              </a:tr>
            </a:tbl>
          </a:graphicData>
        </a:graphic>
      </p:graphicFrame>
    </p:spTree>
    <p:extLst>
      <p:ext uri="{BB962C8B-B14F-4D97-AF65-F5344CB8AC3E}">
        <p14:creationId xmlns:p14="http://schemas.microsoft.com/office/powerpoint/2010/main" val="4018484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Senate Finance Committee</a:t>
            </a:r>
          </a:p>
        </p:txBody>
      </p:sp>
      <p:sp>
        <p:nvSpPr>
          <p:cNvPr id="4" name="Content Placeholder 3">
            <a:extLst>
              <a:ext uri="{FF2B5EF4-FFF2-40B4-BE49-F238E27FC236}">
                <a16:creationId xmlns:a16="http://schemas.microsoft.com/office/drawing/2014/main" id="{65A53255-F233-61B8-04E1-935457B5A831}"/>
              </a:ext>
            </a:extLst>
          </p:cNvPr>
          <p:cNvSpPr>
            <a:spLocks noGrp="1"/>
          </p:cNvSpPr>
          <p:nvPr>
            <p:ph idx="1"/>
          </p:nvPr>
        </p:nvSpPr>
        <p:spPr>
          <a:xfrm>
            <a:off x="481668" y="2125185"/>
            <a:ext cx="6199463" cy="5347982"/>
          </a:xfrm>
        </p:spPr>
        <p:txBody>
          <a:bodyPr>
            <a:normAutofit/>
          </a:bodyPr>
          <a:lstStyle/>
          <a:p>
            <a:pPr marL="0" indent="0" algn="ctr">
              <a:buNone/>
            </a:pPr>
            <a:r>
              <a:rPr lang="en-US" sz="1800" dirty="0"/>
              <a:t>	</a:t>
            </a:r>
          </a:p>
          <a:p>
            <a:pPr marL="0" indent="0">
              <a:buNone/>
            </a:pPr>
            <a:r>
              <a:rPr lang="en-US" sz="1400" dirty="0"/>
              <a:t>Debbie	Stabenow		D	S	MI</a:t>
            </a:r>
          </a:p>
          <a:p>
            <a:pPr marL="0" indent="0">
              <a:buNone/>
            </a:pPr>
            <a:r>
              <a:rPr lang="en-US" sz="1400" dirty="0"/>
              <a:t>Maria	Cantwell		D	S	WA</a:t>
            </a:r>
          </a:p>
          <a:p>
            <a:pPr marL="0" indent="0">
              <a:buNone/>
            </a:pPr>
            <a:r>
              <a:rPr lang="en-US" sz="1400" dirty="0"/>
              <a:t>Robert	Menendez		D	S	NJ</a:t>
            </a:r>
          </a:p>
          <a:p>
            <a:pPr marL="0" indent="0">
              <a:buNone/>
            </a:pPr>
            <a:r>
              <a:rPr lang="en-US" sz="1400" dirty="0"/>
              <a:t>Thomas R. Carper		D	S	DE</a:t>
            </a:r>
          </a:p>
          <a:p>
            <a:pPr marL="0" indent="0">
              <a:buNone/>
            </a:pPr>
            <a:r>
              <a:rPr lang="en-US" sz="1400" dirty="0"/>
              <a:t>Benjamin	Cardin		D	S	MD</a:t>
            </a:r>
          </a:p>
          <a:p>
            <a:pPr marL="0" indent="0">
              <a:buNone/>
            </a:pPr>
            <a:r>
              <a:rPr lang="en-US" sz="1400" dirty="0"/>
              <a:t>Sherrod	Brown		D	S	OH</a:t>
            </a:r>
          </a:p>
          <a:p>
            <a:pPr marL="0" indent="0">
              <a:buNone/>
            </a:pPr>
            <a:r>
              <a:rPr lang="en-US" sz="1400" dirty="0"/>
              <a:t>Michael	Bennet		D	S	CO</a:t>
            </a:r>
          </a:p>
          <a:p>
            <a:pPr marL="0" indent="0">
              <a:buNone/>
            </a:pPr>
            <a:r>
              <a:rPr lang="en-US" sz="1400" dirty="0"/>
              <a:t>Robert P.	Casey	Jr.	D	S	PA</a:t>
            </a:r>
          </a:p>
          <a:p>
            <a:pPr marL="0" indent="0">
              <a:buNone/>
            </a:pPr>
            <a:r>
              <a:rPr lang="en-US" sz="1400" dirty="0"/>
              <a:t>Mark	Warner		D	S	VA</a:t>
            </a:r>
          </a:p>
          <a:p>
            <a:pPr marL="0" indent="0">
              <a:buNone/>
            </a:pPr>
            <a:r>
              <a:rPr lang="en-US" sz="1400" dirty="0"/>
              <a:t>Sheldon	Whitehouse	D	S	RI</a:t>
            </a:r>
          </a:p>
          <a:p>
            <a:pPr marL="0" indent="0">
              <a:buNone/>
            </a:pPr>
            <a:r>
              <a:rPr lang="en-US" sz="1400" dirty="0"/>
              <a:t>Margaret	Hassan		D	S	NH</a:t>
            </a:r>
          </a:p>
          <a:p>
            <a:pPr marL="0" indent="0">
              <a:buNone/>
            </a:pPr>
            <a:r>
              <a:rPr lang="en-US" sz="1400" dirty="0"/>
              <a:t>Catherine	Cortez Masto	D	S	NV	</a:t>
            </a:r>
          </a:p>
          <a:p>
            <a:pPr marL="0" indent="0">
              <a:buNone/>
            </a:pPr>
            <a:r>
              <a:rPr lang="en-US" sz="1400" dirty="0"/>
              <a:t>Elizabeth	Warren		D	S	MA</a:t>
            </a:r>
          </a:p>
          <a:p>
            <a:pPr marL="0" indent="0">
              <a:buNone/>
            </a:pPr>
            <a:endParaRPr lang="en-US" sz="4800" dirty="0"/>
          </a:p>
        </p:txBody>
      </p:sp>
      <p:sp>
        <p:nvSpPr>
          <p:cNvPr id="2" name="Content Placeholder 3">
            <a:extLst>
              <a:ext uri="{FF2B5EF4-FFF2-40B4-BE49-F238E27FC236}">
                <a16:creationId xmlns:a16="http://schemas.microsoft.com/office/drawing/2014/main" id="{47E5CCEB-58EA-1FFD-AB6E-C1CC10082414}"/>
              </a:ext>
            </a:extLst>
          </p:cNvPr>
          <p:cNvSpPr txBox="1">
            <a:spLocks/>
          </p:cNvSpPr>
          <p:nvPr/>
        </p:nvSpPr>
        <p:spPr>
          <a:xfrm>
            <a:off x="633019" y="1564729"/>
            <a:ext cx="10925961" cy="686499"/>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5600" b="1" dirty="0"/>
              <a:t>Senate Finance Committee</a:t>
            </a:r>
          </a:p>
          <a:p>
            <a:pPr marL="0" indent="0" algn="ctr">
              <a:buFont typeface="Arial" panose="020B0604020202020204" pitchFamily="34" charset="0"/>
              <a:buNone/>
            </a:pPr>
            <a:r>
              <a:rPr lang="en-US" sz="5600" b="1" dirty="0"/>
              <a:t>Chair: Ron Wyden (D-OR)</a:t>
            </a:r>
          </a:p>
          <a:p>
            <a:pPr marL="0" indent="0" algn="ctr">
              <a:buFont typeface="Arial" panose="020B0604020202020204" pitchFamily="34" charset="0"/>
              <a:buNone/>
            </a:pPr>
            <a:r>
              <a:rPr lang="en-US" sz="5600" b="1" dirty="0"/>
              <a:t>Ranking Member: Mike Crapo (R-ID)</a:t>
            </a:r>
            <a:endParaRPr lang="en-US" sz="4800" dirty="0"/>
          </a:p>
        </p:txBody>
      </p:sp>
      <p:sp>
        <p:nvSpPr>
          <p:cNvPr id="5" name="Content Placeholder 3">
            <a:extLst>
              <a:ext uri="{FF2B5EF4-FFF2-40B4-BE49-F238E27FC236}">
                <a16:creationId xmlns:a16="http://schemas.microsoft.com/office/drawing/2014/main" id="{821F2D57-1586-1159-95B0-33F572B9F6C6}"/>
              </a:ext>
            </a:extLst>
          </p:cNvPr>
          <p:cNvSpPr txBox="1">
            <a:spLocks/>
          </p:cNvSpPr>
          <p:nvPr/>
        </p:nvSpPr>
        <p:spPr>
          <a:xfrm>
            <a:off x="6681131" y="2125185"/>
            <a:ext cx="6199463" cy="5347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Verdana" panose="020B0604030504040204" pitchFamily="34" charset="0"/>
                <a:ea typeface="Verdana" panose="020B0604030504040204" pitchFamily="34" charset="0"/>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t>	</a:t>
            </a:r>
          </a:p>
          <a:p>
            <a:pPr marL="0" indent="0">
              <a:buNone/>
            </a:pPr>
            <a:r>
              <a:rPr lang="en-US" sz="1400" dirty="0"/>
              <a:t>Michael D. Crapo		R	S	ID</a:t>
            </a:r>
          </a:p>
          <a:p>
            <a:pPr marL="0" indent="0">
              <a:buNone/>
            </a:pPr>
            <a:r>
              <a:rPr lang="en-US" sz="1400" dirty="0"/>
              <a:t>Charles E.	Grassley		R	S	IA</a:t>
            </a:r>
          </a:p>
          <a:p>
            <a:pPr marL="0" indent="0">
              <a:buFont typeface="Arial" panose="020B0604020202020204" pitchFamily="34" charset="0"/>
              <a:buNone/>
            </a:pPr>
            <a:r>
              <a:rPr lang="en-US" sz="1400" dirty="0"/>
              <a:t>John	Cornyn		R	S	TX</a:t>
            </a:r>
          </a:p>
          <a:p>
            <a:pPr marL="0" indent="0">
              <a:buFont typeface="Arial" panose="020B0604020202020204" pitchFamily="34" charset="0"/>
              <a:buNone/>
            </a:pPr>
            <a:r>
              <a:rPr lang="en-US" sz="1400" dirty="0"/>
              <a:t>John	Thune		R	S	SD</a:t>
            </a:r>
          </a:p>
          <a:p>
            <a:pPr marL="0" indent="0">
              <a:buFont typeface="Arial" panose="020B0604020202020204" pitchFamily="34" charset="0"/>
              <a:buNone/>
            </a:pPr>
            <a:r>
              <a:rPr lang="en-US" sz="1400" dirty="0"/>
              <a:t>Tim	Scott		R	S	SC</a:t>
            </a:r>
          </a:p>
          <a:p>
            <a:pPr marL="0" indent="0">
              <a:buFont typeface="Arial" panose="020B0604020202020204" pitchFamily="34" charset="0"/>
              <a:buNone/>
            </a:pPr>
            <a:r>
              <a:rPr lang="en-US" sz="1400" dirty="0"/>
              <a:t>Bill	Cassidy		R	S	LA</a:t>
            </a:r>
          </a:p>
          <a:p>
            <a:pPr marL="0" indent="0">
              <a:buFont typeface="Arial" panose="020B0604020202020204" pitchFamily="34" charset="0"/>
              <a:buNone/>
            </a:pPr>
            <a:r>
              <a:rPr lang="en-US" sz="1400" dirty="0"/>
              <a:t>James	Lankford		R	S	OK</a:t>
            </a:r>
          </a:p>
          <a:p>
            <a:pPr marL="0" indent="0">
              <a:buFont typeface="Arial" panose="020B0604020202020204" pitchFamily="34" charset="0"/>
              <a:buNone/>
            </a:pPr>
            <a:r>
              <a:rPr lang="en-US" sz="1400" dirty="0"/>
              <a:t>Steve	</a:t>
            </a:r>
            <a:r>
              <a:rPr lang="en-US" sz="1400" dirty="0" err="1"/>
              <a:t>Daines</a:t>
            </a:r>
            <a:r>
              <a:rPr lang="en-US" sz="1400" dirty="0"/>
              <a:t>		R	S	MT</a:t>
            </a:r>
          </a:p>
          <a:p>
            <a:pPr marL="0" indent="0">
              <a:buFont typeface="Arial" panose="020B0604020202020204" pitchFamily="34" charset="0"/>
              <a:buNone/>
            </a:pPr>
            <a:r>
              <a:rPr lang="en-US" sz="1400" dirty="0"/>
              <a:t>Todd	Young		R	S	IN</a:t>
            </a:r>
          </a:p>
          <a:p>
            <a:pPr marL="0" indent="0">
              <a:buFont typeface="Arial" panose="020B0604020202020204" pitchFamily="34" charset="0"/>
              <a:buNone/>
            </a:pPr>
            <a:r>
              <a:rPr lang="en-US" sz="1400" dirty="0"/>
              <a:t>John A.	</a:t>
            </a:r>
            <a:r>
              <a:rPr lang="en-US" sz="1400" dirty="0" err="1"/>
              <a:t>Barrasso</a:t>
            </a:r>
            <a:r>
              <a:rPr lang="en-US" sz="1400" dirty="0"/>
              <a:t>	MD	R	S	WY</a:t>
            </a:r>
          </a:p>
          <a:p>
            <a:pPr marL="0" indent="0">
              <a:buFont typeface="Arial" panose="020B0604020202020204" pitchFamily="34" charset="0"/>
              <a:buNone/>
            </a:pPr>
            <a:r>
              <a:rPr lang="en-US" sz="1400" dirty="0"/>
              <a:t>Thom	Tillis		R	S	NC</a:t>
            </a:r>
          </a:p>
          <a:p>
            <a:pPr marL="0" indent="0">
              <a:buFont typeface="Arial" panose="020B0604020202020204" pitchFamily="34" charset="0"/>
              <a:buNone/>
            </a:pPr>
            <a:r>
              <a:rPr lang="en-US" sz="1400" dirty="0"/>
              <a:t>Ron	Johnson		R	S	WI</a:t>
            </a:r>
          </a:p>
          <a:p>
            <a:pPr marL="0" indent="0">
              <a:buFont typeface="Arial" panose="020B0604020202020204" pitchFamily="34" charset="0"/>
              <a:buNone/>
            </a:pPr>
            <a:r>
              <a:rPr lang="en-US" sz="1400" dirty="0"/>
              <a:t>Marsha W. Blackburn	R	S	TN</a:t>
            </a:r>
          </a:p>
        </p:txBody>
      </p:sp>
    </p:spTree>
    <p:extLst>
      <p:ext uri="{BB962C8B-B14F-4D97-AF65-F5344CB8AC3E}">
        <p14:creationId xmlns:p14="http://schemas.microsoft.com/office/powerpoint/2010/main" val="2637732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Other Waiting Period Bills</a:t>
            </a:r>
          </a:p>
        </p:txBody>
      </p:sp>
      <p:sp>
        <p:nvSpPr>
          <p:cNvPr id="4" name="Content Placeholder 3">
            <a:extLst>
              <a:ext uri="{FF2B5EF4-FFF2-40B4-BE49-F238E27FC236}">
                <a16:creationId xmlns:a16="http://schemas.microsoft.com/office/drawing/2014/main" id="{65A53255-F233-61B8-04E1-935457B5A831}"/>
              </a:ext>
            </a:extLst>
          </p:cNvPr>
          <p:cNvSpPr>
            <a:spLocks noGrp="1"/>
          </p:cNvSpPr>
          <p:nvPr>
            <p:ph idx="1"/>
          </p:nvPr>
        </p:nvSpPr>
        <p:spPr/>
        <p:txBody>
          <a:bodyPr>
            <a:normAutofit/>
          </a:bodyPr>
          <a:lstStyle/>
          <a:p>
            <a:pPr marL="0" indent="0">
              <a:buNone/>
            </a:pPr>
            <a:r>
              <a:rPr lang="en-US" b="1" dirty="0"/>
              <a:t>Stop the Wait Act (S.320/H.R. 883)</a:t>
            </a:r>
          </a:p>
          <a:p>
            <a:pPr marL="0" indent="0">
              <a:buNone/>
            </a:pPr>
            <a:r>
              <a:rPr lang="en-US" sz="2000" dirty="0"/>
              <a:t>Sen. Casey/Rep. Doggett</a:t>
            </a:r>
          </a:p>
          <a:p>
            <a:pPr marL="0" indent="0">
              <a:buNone/>
            </a:pPr>
            <a:r>
              <a:rPr lang="en-US" sz="1800" dirty="0">
                <a:latin typeface="Gotham-book" panose="02000504050000020004" pitchFamily="2" charset="0"/>
                <a:ea typeface="Times New Roman" panose="02020603050405020304" pitchFamily="18" charset="0"/>
              </a:rPr>
              <a:t>P</a:t>
            </a:r>
            <a:r>
              <a:rPr lang="en-US" sz="1800" dirty="0">
                <a:effectLst/>
                <a:latin typeface="Gotham-book" panose="02000504050000020004" pitchFamily="2" charset="0"/>
                <a:ea typeface="Times New Roman" panose="02020603050405020304" pitchFamily="18" charset="0"/>
              </a:rPr>
              <a:t>hases out the waiting period for SSDI. It eliminates the waiting period for Medicare only for individuals who are uninsured or unable to afford health insurance (applies only to people in states that have not expanded Medicaid). </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2000" dirty="0"/>
          </a:p>
          <a:p>
            <a:r>
              <a:rPr lang="en-US" sz="2000" dirty="0"/>
              <a:t>Senate bill has 11 cosponsors all Democrats</a:t>
            </a:r>
          </a:p>
          <a:p>
            <a:r>
              <a:rPr lang="en-US" sz="2000" dirty="0"/>
              <a:t>House bill has 94 cosponsors 3 Republicans</a:t>
            </a:r>
          </a:p>
          <a:p>
            <a:endParaRPr lang="en-US" sz="2000" dirty="0"/>
          </a:p>
          <a:p>
            <a:r>
              <a:rPr lang="en-US" sz="2000" dirty="0"/>
              <a:t>Not yet Introduced this Congress: Immediate Access for Terminally Ill Act (Sen. Lee), Social Security 2100 Act (Rep. Larsen)</a:t>
            </a:r>
          </a:p>
          <a:p>
            <a:pPr marL="0" indent="0">
              <a:buNone/>
            </a:pPr>
            <a:endParaRPr lang="en-US" sz="2000" dirty="0"/>
          </a:p>
        </p:txBody>
      </p:sp>
    </p:spTree>
    <p:extLst>
      <p:ext uri="{BB962C8B-B14F-4D97-AF65-F5344CB8AC3E}">
        <p14:creationId xmlns:p14="http://schemas.microsoft.com/office/powerpoint/2010/main" val="1522415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Tough Questions</a:t>
            </a:r>
          </a:p>
        </p:txBody>
      </p:sp>
      <p:graphicFrame>
        <p:nvGraphicFramePr>
          <p:cNvPr id="6" name="Content Placeholder 3">
            <a:extLst>
              <a:ext uri="{FF2B5EF4-FFF2-40B4-BE49-F238E27FC236}">
                <a16:creationId xmlns:a16="http://schemas.microsoft.com/office/drawing/2014/main" id="{93F7D94B-A8E6-F933-F3B4-4066C376BFDC}"/>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7040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0B1FEFBA-A924-4F25-3F74-ABA542187A8C}"/>
              </a:ext>
            </a:extLst>
          </p:cNvPr>
          <p:cNvGraphicFramePr>
            <a:graphicFrameLocks noGrp="1"/>
          </p:cNvGraphicFramePr>
          <p:nvPr>
            <p:ph idx="1"/>
            <p:extLst>
              <p:ext uri="{D42A27DB-BD31-4B8C-83A1-F6EECF244321}">
                <p14:modId xmlns:p14="http://schemas.microsoft.com/office/powerpoint/2010/main" val="520098531"/>
              </p:ext>
            </p:extLst>
          </p:nvPr>
        </p:nvGraphicFramePr>
        <p:xfrm>
          <a:off x="838199" y="1825625"/>
          <a:ext cx="1124194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Tough Questions</a:t>
            </a:r>
          </a:p>
        </p:txBody>
      </p:sp>
    </p:spTree>
    <p:extLst>
      <p:ext uri="{BB962C8B-B14F-4D97-AF65-F5344CB8AC3E}">
        <p14:creationId xmlns:p14="http://schemas.microsoft.com/office/powerpoint/2010/main" val="3086618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0B1FEFBA-A924-4F25-3F74-ABA542187A8C}"/>
              </a:ext>
            </a:extLst>
          </p:cNvPr>
          <p:cNvGraphicFramePr>
            <a:graphicFrameLocks noGrp="1"/>
          </p:cNvGraphicFramePr>
          <p:nvPr>
            <p:ph idx="1"/>
            <p:extLst>
              <p:ext uri="{D42A27DB-BD31-4B8C-83A1-F6EECF244321}">
                <p14:modId xmlns:p14="http://schemas.microsoft.com/office/powerpoint/2010/main" val="2226587585"/>
              </p:ext>
            </p:extLst>
          </p:nvPr>
        </p:nvGraphicFramePr>
        <p:xfrm>
          <a:off x="838199" y="1825625"/>
          <a:ext cx="1124194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Tough Questions</a:t>
            </a:r>
          </a:p>
        </p:txBody>
      </p:sp>
    </p:spTree>
    <p:extLst>
      <p:ext uri="{BB962C8B-B14F-4D97-AF65-F5344CB8AC3E}">
        <p14:creationId xmlns:p14="http://schemas.microsoft.com/office/powerpoint/2010/main" val="392650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0B1FEFBA-A924-4F25-3F74-ABA542187A8C}"/>
              </a:ext>
            </a:extLst>
          </p:cNvPr>
          <p:cNvGraphicFramePr>
            <a:graphicFrameLocks noGrp="1"/>
          </p:cNvGraphicFramePr>
          <p:nvPr>
            <p:ph idx="1"/>
            <p:extLst>
              <p:ext uri="{D42A27DB-BD31-4B8C-83A1-F6EECF244321}">
                <p14:modId xmlns:p14="http://schemas.microsoft.com/office/powerpoint/2010/main" val="2003969405"/>
              </p:ext>
            </p:extLst>
          </p:nvPr>
        </p:nvGraphicFramePr>
        <p:xfrm>
          <a:off x="838199" y="1825625"/>
          <a:ext cx="1124194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Tough Questions</a:t>
            </a:r>
          </a:p>
        </p:txBody>
      </p:sp>
    </p:spTree>
    <p:extLst>
      <p:ext uri="{BB962C8B-B14F-4D97-AF65-F5344CB8AC3E}">
        <p14:creationId xmlns:p14="http://schemas.microsoft.com/office/powerpoint/2010/main" val="3956778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0B1FEFBA-A924-4F25-3F74-ABA542187A8C}"/>
              </a:ext>
            </a:extLst>
          </p:cNvPr>
          <p:cNvGraphicFramePr>
            <a:graphicFrameLocks noGrp="1"/>
          </p:cNvGraphicFramePr>
          <p:nvPr>
            <p:ph idx="1"/>
          </p:nvPr>
        </p:nvGraphicFramePr>
        <p:xfrm>
          <a:off x="838199" y="1825625"/>
          <a:ext cx="1124194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Tough Questions</a:t>
            </a:r>
          </a:p>
        </p:txBody>
      </p:sp>
    </p:spTree>
    <p:extLst>
      <p:ext uri="{BB962C8B-B14F-4D97-AF65-F5344CB8AC3E}">
        <p14:creationId xmlns:p14="http://schemas.microsoft.com/office/powerpoint/2010/main" val="1839824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0B1FEFBA-A924-4F25-3F74-ABA542187A8C}"/>
              </a:ext>
            </a:extLst>
          </p:cNvPr>
          <p:cNvGraphicFramePr>
            <a:graphicFrameLocks noGrp="1"/>
          </p:cNvGraphicFramePr>
          <p:nvPr>
            <p:ph idx="1"/>
            <p:extLst>
              <p:ext uri="{D42A27DB-BD31-4B8C-83A1-F6EECF244321}">
                <p14:modId xmlns:p14="http://schemas.microsoft.com/office/powerpoint/2010/main" val="1375277312"/>
              </p:ext>
            </p:extLst>
          </p:nvPr>
        </p:nvGraphicFramePr>
        <p:xfrm>
          <a:off x="838199" y="1825625"/>
          <a:ext cx="1124194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Tough Questions</a:t>
            </a:r>
          </a:p>
        </p:txBody>
      </p:sp>
    </p:spTree>
    <p:extLst>
      <p:ext uri="{BB962C8B-B14F-4D97-AF65-F5344CB8AC3E}">
        <p14:creationId xmlns:p14="http://schemas.microsoft.com/office/powerpoint/2010/main" val="689420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0B1FEFBA-A924-4F25-3F74-ABA542187A8C}"/>
              </a:ext>
            </a:extLst>
          </p:cNvPr>
          <p:cNvGraphicFramePr>
            <a:graphicFrameLocks noGrp="1"/>
          </p:cNvGraphicFramePr>
          <p:nvPr>
            <p:ph idx="1"/>
            <p:extLst>
              <p:ext uri="{D42A27DB-BD31-4B8C-83A1-F6EECF244321}">
                <p14:modId xmlns:p14="http://schemas.microsoft.com/office/powerpoint/2010/main" val="2700817421"/>
              </p:ext>
            </p:extLst>
          </p:nvPr>
        </p:nvGraphicFramePr>
        <p:xfrm>
          <a:off x="838199" y="1825625"/>
          <a:ext cx="1124194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Tough Questions</a:t>
            </a:r>
          </a:p>
        </p:txBody>
      </p:sp>
    </p:spTree>
    <p:extLst>
      <p:ext uri="{BB962C8B-B14F-4D97-AF65-F5344CB8AC3E}">
        <p14:creationId xmlns:p14="http://schemas.microsoft.com/office/powerpoint/2010/main" val="3084447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History of Waiting Periods</a:t>
            </a:r>
          </a:p>
        </p:txBody>
      </p:sp>
      <p:sp>
        <p:nvSpPr>
          <p:cNvPr id="4" name="Content Placeholder 3">
            <a:extLst>
              <a:ext uri="{FF2B5EF4-FFF2-40B4-BE49-F238E27FC236}">
                <a16:creationId xmlns:a16="http://schemas.microsoft.com/office/drawing/2014/main" id="{65A53255-F233-61B8-04E1-935457B5A831}"/>
              </a:ext>
            </a:extLst>
          </p:cNvPr>
          <p:cNvSpPr>
            <a:spLocks noGrp="1"/>
          </p:cNvSpPr>
          <p:nvPr>
            <p:ph idx="1"/>
          </p:nvPr>
        </p:nvSpPr>
        <p:spPr>
          <a:xfrm>
            <a:off x="1118896" y="2043494"/>
            <a:ext cx="9954208" cy="4982547"/>
          </a:xfrm>
        </p:spPr>
        <p:txBody>
          <a:bodyPr>
            <a:normAutofit/>
          </a:bodyPr>
          <a:lstStyle/>
          <a:p>
            <a:pPr marL="0" indent="0">
              <a:buNone/>
            </a:pPr>
            <a:r>
              <a:rPr lang="en-US" dirty="0"/>
              <a:t>When it was instituted in 1972, the waiting period for SSDI beneficiaries was intended to limit Medicare costs, avoid displacing private coverage, and ensure that Medicare coverage was extended only to people whose disabilities were severe and long-lasting. </a:t>
            </a:r>
          </a:p>
          <a:p>
            <a:pPr marL="0" indent="0">
              <a:buNone/>
            </a:pPr>
            <a:endParaRPr lang="en-US" dirty="0"/>
          </a:p>
          <a:p>
            <a:pPr marL="0" indent="0">
              <a:buNone/>
            </a:pPr>
            <a:r>
              <a:rPr lang="en-US" sz="1400" dirty="0" err="1"/>
              <a:t>CommonWealth</a:t>
            </a:r>
            <a:r>
              <a:rPr lang="en-US" sz="1400" dirty="0"/>
              <a:t> Fund Issue Brief, July 20003 “Elimination of Medicare’s Waiting Period for Seriously Disabled Adults: Impact on Coverage and Costs”</a:t>
            </a:r>
          </a:p>
        </p:txBody>
      </p:sp>
    </p:spTree>
    <p:extLst>
      <p:ext uri="{BB962C8B-B14F-4D97-AF65-F5344CB8AC3E}">
        <p14:creationId xmlns:p14="http://schemas.microsoft.com/office/powerpoint/2010/main" val="2004907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0B1FEFBA-A924-4F25-3F74-ABA542187A8C}"/>
              </a:ext>
            </a:extLst>
          </p:cNvPr>
          <p:cNvGraphicFramePr>
            <a:graphicFrameLocks noGrp="1"/>
          </p:cNvGraphicFramePr>
          <p:nvPr>
            <p:ph idx="1"/>
            <p:extLst>
              <p:ext uri="{D42A27DB-BD31-4B8C-83A1-F6EECF244321}">
                <p14:modId xmlns:p14="http://schemas.microsoft.com/office/powerpoint/2010/main" val="966692733"/>
              </p:ext>
            </p:extLst>
          </p:nvPr>
        </p:nvGraphicFramePr>
        <p:xfrm>
          <a:off x="838199" y="1825625"/>
          <a:ext cx="1124194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Tough Questions</a:t>
            </a:r>
          </a:p>
        </p:txBody>
      </p:sp>
    </p:spTree>
    <p:extLst>
      <p:ext uri="{BB962C8B-B14F-4D97-AF65-F5344CB8AC3E}">
        <p14:creationId xmlns:p14="http://schemas.microsoft.com/office/powerpoint/2010/main" val="497496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0B1FEFBA-A924-4F25-3F74-ABA542187A8C}"/>
              </a:ext>
            </a:extLst>
          </p:cNvPr>
          <p:cNvGraphicFramePr>
            <a:graphicFrameLocks noGrp="1"/>
          </p:cNvGraphicFramePr>
          <p:nvPr>
            <p:ph idx="1"/>
            <p:extLst>
              <p:ext uri="{D42A27DB-BD31-4B8C-83A1-F6EECF244321}">
                <p14:modId xmlns:p14="http://schemas.microsoft.com/office/powerpoint/2010/main" val="1283525851"/>
              </p:ext>
            </p:extLst>
          </p:nvPr>
        </p:nvGraphicFramePr>
        <p:xfrm>
          <a:off x="838199" y="1825625"/>
          <a:ext cx="1124194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Tough Questions</a:t>
            </a:r>
          </a:p>
        </p:txBody>
      </p:sp>
    </p:spTree>
    <p:extLst>
      <p:ext uri="{BB962C8B-B14F-4D97-AF65-F5344CB8AC3E}">
        <p14:creationId xmlns:p14="http://schemas.microsoft.com/office/powerpoint/2010/main" val="2646954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History of MBCACA</a:t>
            </a:r>
          </a:p>
        </p:txBody>
      </p:sp>
      <p:graphicFrame>
        <p:nvGraphicFramePr>
          <p:cNvPr id="6" name="Content Placeholder 3">
            <a:extLst>
              <a:ext uri="{FF2B5EF4-FFF2-40B4-BE49-F238E27FC236}">
                <a16:creationId xmlns:a16="http://schemas.microsoft.com/office/drawing/2014/main" id="{30709716-A87B-AB37-BFDB-7F59DA590CAE}"/>
              </a:ext>
            </a:extLst>
          </p:cNvPr>
          <p:cNvGraphicFramePr>
            <a:graphicFrameLocks noGrp="1"/>
          </p:cNvGraphicFramePr>
          <p:nvPr>
            <p:ph idx="1"/>
            <p:extLst>
              <p:ext uri="{D42A27DB-BD31-4B8C-83A1-F6EECF244321}">
                <p14:modId xmlns:p14="http://schemas.microsoft.com/office/powerpoint/2010/main" val="35289258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617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normAutofit fontScale="85000" lnSpcReduction="10000"/>
          </a:bodyPr>
          <a:lstStyle/>
          <a:p>
            <a:r>
              <a:rPr lang="en-US" dirty="0"/>
              <a:t>ALS Disability Insurance Act of 2019</a:t>
            </a:r>
          </a:p>
        </p:txBody>
      </p:sp>
      <p:sp>
        <p:nvSpPr>
          <p:cNvPr id="4" name="Content Placeholder 3">
            <a:extLst>
              <a:ext uri="{FF2B5EF4-FFF2-40B4-BE49-F238E27FC236}">
                <a16:creationId xmlns:a16="http://schemas.microsoft.com/office/drawing/2014/main" id="{65A53255-F233-61B8-04E1-935457B5A831}"/>
              </a:ext>
            </a:extLst>
          </p:cNvPr>
          <p:cNvSpPr>
            <a:spLocks noGrp="1"/>
          </p:cNvSpPr>
          <p:nvPr>
            <p:ph idx="1"/>
          </p:nvPr>
        </p:nvSpPr>
        <p:spPr>
          <a:xfrm>
            <a:off x="1399592" y="1679510"/>
            <a:ext cx="9954208" cy="4982547"/>
          </a:xfrm>
        </p:spPr>
        <p:txBody>
          <a:bodyPr>
            <a:normAutofit/>
          </a:bodyPr>
          <a:lstStyle/>
          <a:p>
            <a:pPr marL="0" indent="0">
              <a:buNone/>
            </a:pPr>
            <a:endParaRPr lang="en-US" sz="1400" dirty="0"/>
          </a:p>
          <a:p>
            <a:pPr marL="0" indent="0">
              <a:buNone/>
            </a:pPr>
            <a:r>
              <a:rPr lang="en-US" b="1" dirty="0"/>
              <a:t>HR 1407 </a:t>
            </a:r>
            <a:r>
              <a:rPr lang="en-US" dirty="0"/>
              <a:t>Moulton/Lee had 305 cosponsors</a:t>
            </a:r>
          </a:p>
          <a:p>
            <a:pPr marL="0" indent="0">
              <a:buNone/>
            </a:pPr>
            <a:endParaRPr lang="en-US" dirty="0"/>
          </a:p>
          <a:p>
            <a:pPr marL="0" indent="0">
              <a:buNone/>
            </a:pPr>
            <a:r>
              <a:rPr lang="en-US" b="1" dirty="0"/>
              <a:t>S.578 </a:t>
            </a:r>
            <a:r>
              <a:rPr lang="en-US" dirty="0"/>
              <a:t>Whitehouse/Cotton had 67 cosponsors</a:t>
            </a:r>
          </a:p>
          <a:p>
            <a:r>
              <a:rPr lang="en-US" dirty="0"/>
              <a:t>Did not move through regular order (didn’t go through committee)</a:t>
            </a:r>
          </a:p>
          <a:p>
            <a:r>
              <a:rPr lang="en-US" dirty="0"/>
              <a:t>Passed in 2020 (116</a:t>
            </a:r>
            <a:r>
              <a:rPr lang="en-US" baseline="30000" dirty="0"/>
              <a:t>th</a:t>
            </a:r>
            <a:r>
              <a:rPr lang="en-US" dirty="0"/>
              <a:t> Congress)</a:t>
            </a:r>
          </a:p>
        </p:txBody>
      </p:sp>
    </p:spTree>
    <p:extLst>
      <p:ext uri="{BB962C8B-B14F-4D97-AF65-F5344CB8AC3E}">
        <p14:creationId xmlns:p14="http://schemas.microsoft.com/office/powerpoint/2010/main" val="2287315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err="1"/>
              <a:t>Lymphadema</a:t>
            </a:r>
            <a:r>
              <a:rPr lang="en-US" dirty="0"/>
              <a:t> Treatment Act</a:t>
            </a:r>
          </a:p>
        </p:txBody>
      </p:sp>
      <p:sp>
        <p:nvSpPr>
          <p:cNvPr id="4" name="Content Placeholder 3">
            <a:extLst>
              <a:ext uri="{FF2B5EF4-FFF2-40B4-BE49-F238E27FC236}">
                <a16:creationId xmlns:a16="http://schemas.microsoft.com/office/drawing/2014/main" id="{65A53255-F233-61B8-04E1-935457B5A831}"/>
              </a:ext>
            </a:extLst>
          </p:cNvPr>
          <p:cNvSpPr>
            <a:spLocks noGrp="1"/>
          </p:cNvSpPr>
          <p:nvPr>
            <p:ph idx="1"/>
          </p:nvPr>
        </p:nvSpPr>
        <p:spPr/>
        <p:txBody>
          <a:bodyPr>
            <a:normAutofit lnSpcReduction="10000"/>
          </a:bodyPr>
          <a:lstStyle/>
          <a:p>
            <a:pPr marL="0" indent="0">
              <a:buNone/>
            </a:pPr>
            <a:r>
              <a:rPr lang="en-US" sz="2000" dirty="0"/>
              <a:t>Passed in 117</a:t>
            </a:r>
            <a:r>
              <a:rPr lang="en-US" sz="2000" baseline="30000" dirty="0"/>
              <a:t>th</a:t>
            </a:r>
            <a:r>
              <a:rPr lang="en-US" sz="2000" dirty="0"/>
              <a:t> Congress.</a:t>
            </a:r>
          </a:p>
          <a:p>
            <a:pPr marL="0" indent="0">
              <a:buNone/>
            </a:pPr>
            <a:r>
              <a:rPr lang="en-US" sz="2000" dirty="0"/>
              <a:t>No CBO score</a:t>
            </a:r>
          </a:p>
          <a:p>
            <a:pPr marL="0" indent="0">
              <a:buNone/>
            </a:pPr>
            <a:r>
              <a:rPr lang="en-US" sz="2000" b="1" dirty="0"/>
              <a:t>House: H.R. 3630  Schakowsky/Carter </a:t>
            </a:r>
          </a:p>
          <a:p>
            <a:r>
              <a:rPr lang="en-US" sz="2000" dirty="0"/>
              <a:t>Rep. Schakowsky on Committee of Jurisdiction (Energy &amp; Commerce)</a:t>
            </a:r>
          </a:p>
          <a:p>
            <a:r>
              <a:rPr lang="en-US" sz="2000" dirty="0"/>
              <a:t>Proceeded through regular order—voted out of Energy &amp; Commerce Committee</a:t>
            </a:r>
          </a:p>
          <a:p>
            <a:r>
              <a:rPr lang="en-US" sz="2000" dirty="0"/>
              <a:t>356 cosponsors</a:t>
            </a:r>
          </a:p>
          <a:p>
            <a:r>
              <a:rPr lang="en-US" sz="2000" dirty="0"/>
              <a:t>Passed on House floor</a:t>
            </a:r>
          </a:p>
          <a:p>
            <a:pPr marL="0" indent="0">
              <a:buNone/>
            </a:pPr>
            <a:r>
              <a:rPr lang="en-US" sz="2000" b="1" dirty="0"/>
              <a:t>Senate: S. 1315 Cantwell/Grassley</a:t>
            </a:r>
          </a:p>
          <a:p>
            <a:r>
              <a:rPr lang="en-US" sz="2000" dirty="0"/>
              <a:t>Both leads on committee of jurisdiction</a:t>
            </a:r>
          </a:p>
          <a:p>
            <a:r>
              <a:rPr lang="en-US" sz="2000" dirty="0"/>
              <a:t>74 Cosponsors</a:t>
            </a:r>
          </a:p>
          <a:p>
            <a:r>
              <a:rPr lang="en-US" sz="2000" dirty="0"/>
              <a:t>Passed via Omnibus spending bill</a:t>
            </a:r>
          </a:p>
        </p:txBody>
      </p:sp>
    </p:spTree>
    <p:extLst>
      <p:ext uri="{BB962C8B-B14F-4D97-AF65-F5344CB8AC3E}">
        <p14:creationId xmlns:p14="http://schemas.microsoft.com/office/powerpoint/2010/main" val="121172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Regular Order</a:t>
            </a:r>
          </a:p>
        </p:txBody>
      </p:sp>
      <p:graphicFrame>
        <p:nvGraphicFramePr>
          <p:cNvPr id="6" name="Content Placeholder 3">
            <a:extLst>
              <a:ext uri="{FF2B5EF4-FFF2-40B4-BE49-F238E27FC236}">
                <a16:creationId xmlns:a16="http://schemas.microsoft.com/office/drawing/2014/main" id="{1B725233-7ED3-8772-3F26-347213454BBF}"/>
              </a:ext>
            </a:extLst>
          </p:cNvPr>
          <p:cNvGraphicFramePr>
            <a:graphicFrameLocks noGrp="1"/>
          </p:cNvGraphicFramePr>
          <p:nvPr>
            <p:ph idx="1"/>
            <p:extLst>
              <p:ext uri="{D42A27DB-BD31-4B8C-83A1-F6EECF244321}">
                <p14:modId xmlns:p14="http://schemas.microsoft.com/office/powerpoint/2010/main" val="2338908161"/>
              </p:ext>
            </p:extLst>
          </p:nvPr>
        </p:nvGraphicFramePr>
        <p:xfrm>
          <a:off x="1399592" y="1679510"/>
          <a:ext cx="9954208" cy="4982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8215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History</a:t>
            </a:r>
          </a:p>
        </p:txBody>
      </p:sp>
      <p:graphicFrame>
        <p:nvGraphicFramePr>
          <p:cNvPr id="10" name="Content Placeholder 3">
            <a:extLst>
              <a:ext uri="{FF2B5EF4-FFF2-40B4-BE49-F238E27FC236}">
                <a16:creationId xmlns:a16="http://schemas.microsoft.com/office/drawing/2014/main" id="{D73FBB91-03BE-509C-9017-8A88653CEEEA}"/>
              </a:ext>
            </a:extLst>
          </p:cNvPr>
          <p:cNvGraphicFramePr>
            <a:graphicFrameLocks noGrp="1"/>
          </p:cNvGraphicFramePr>
          <p:nvPr>
            <p:ph idx="1"/>
          </p:nvPr>
        </p:nvGraphicFramePr>
        <p:xfrm>
          <a:off x="838199" y="1825624"/>
          <a:ext cx="10937033" cy="4817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9218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normAutofit/>
          </a:bodyPr>
          <a:lstStyle/>
          <a:p>
            <a:r>
              <a:rPr lang="en-US" dirty="0"/>
              <a:t>Strategic Decisions</a:t>
            </a:r>
          </a:p>
        </p:txBody>
      </p:sp>
      <p:sp>
        <p:nvSpPr>
          <p:cNvPr id="4" name="Content Placeholder 3">
            <a:extLst>
              <a:ext uri="{FF2B5EF4-FFF2-40B4-BE49-F238E27FC236}">
                <a16:creationId xmlns:a16="http://schemas.microsoft.com/office/drawing/2014/main" id="{65A53255-F233-61B8-04E1-935457B5A831}"/>
              </a:ext>
            </a:extLst>
          </p:cNvPr>
          <p:cNvSpPr>
            <a:spLocks noGrp="1"/>
          </p:cNvSpPr>
          <p:nvPr>
            <p:ph idx="1"/>
          </p:nvPr>
        </p:nvSpPr>
        <p:spPr>
          <a:xfrm>
            <a:off x="1399592" y="1679510"/>
            <a:ext cx="9954208" cy="4982547"/>
          </a:xfrm>
        </p:spPr>
        <p:txBody>
          <a:bodyPr>
            <a:normAutofit fontScale="92500" lnSpcReduction="10000"/>
          </a:bodyPr>
          <a:lstStyle/>
          <a:p>
            <a:pPr marL="0" indent="0">
              <a:buNone/>
            </a:pPr>
            <a:endParaRPr lang="en-US" sz="1400" dirty="0"/>
          </a:p>
          <a:p>
            <a:pPr marL="0" indent="0">
              <a:buNone/>
            </a:pPr>
            <a:r>
              <a:rPr lang="en-US" sz="2400" b="1" dirty="0"/>
              <a:t>Introduction</a:t>
            </a:r>
            <a:r>
              <a:rPr lang="en-US" sz="2400" dirty="0"/>
              <a:t>: How we chose House and Senate Leads</a:t>
            </a:r>
          </a:p>
          <a:p>
            <a:pPr marL="0" indent="0">
              <a:buNone/>
            </a:pPr>
            <a:endParaRPr lang="en-US" sz="2400" dirty="0"/>
          </a:p>
          <a:p>
            <a:pPr marL="0" indent="0">
              <a:buNone/>
            </a:pPr>
            <a:r>
              <a:rPr lang="en-US" sz="2400" b="1" dirty="0"/>
              <a:t>Committee consideration</a:t>
            </a:r>
            <a:r>
              <a:rPr lang="en-US" sz="2400" dirty="0"/>
              <a:t>: Committee staff input</a:t>
            </a:r>
          </a:p>
          <a:p>
            <a:pPr marL="0" indent="0">
              <a:buNone/>
            </a:pPr>
            <a:endParaRPr lang="en-US" sz="2400" dirty="0"/>
          </a:p>
          <a:p>
            <a:pPr marL="0" indent="0">
              <a:buNone/>
            </a:pPr>
            <a:r>
              <a:rPr lang="en-US" sz="2400" b="1" dirty="0"/>
              <a:t>CBO Score</a:t>
            </a:r>
            <a:r>
              <a:rPr lang="en-US" sz="2400" dirty="0"/>
              <a:t>: Committee requests and is responsible for securing CBO score.  SSA/ Medicare Actuaries analysis</a:t>
            </a:r>
          </a:p>
          <a:p>
            <a:pPr marL="0" indent="0">
              <a:buNone/>
            </a:pPr>
            <a:endParaRPr lang="en-US" sz="2400" dirty="0"/>
          </a:p>
          <a:p>
            <a:pPr marL="0" indent="0">
              <a:buNone/>
            </a:pPr>
            <a:r>
              <a:rPr lang="en-US" sz="2600" b="1" dirty="0"/>
              <a:t>Leadership outreach</a:t>
            </a:r>
            <a:r>
              <a:rPr lang="en-US" sz="2600" dirty="0"/>
              <a:t>: Bringing bill to floor—significant outreach/conversations with leadership to bring bill to floor in 117</a:t>
            </a:r>
            <a:r>
              <a:rPr lang="en-US" sz="2600" baseline="30000" dirty="0"/>
              <a:t>th </a:t>
            </a:r>
            <a:r>
              <a:rPr lang="en-US" sz="2600" dirty="0"/>
              <a:t>Congress</a:t>
            </a:r>
          </a:p>
          <a:p>
            <a:pPr marL="0" indent="0">
              <a:buNone/>
            </a:pPr>
            <a:endParaRPr lang="en-US" sz="2400" dirty="0"/>
          </a:p>
          <a:p>
            <a:pPr marL="0" indent="0">
              <a:buNone/>
            </a:pPr>
            <a:r>
              <a:rPr lang="en-US" sz="2400" b="1" dirty="0"/>
              <a:t>House v. Senate: </a:t>
            </a:r>
            <a:r>
              <a:rPr lang="en-US" sz="2400" dirty="0"/>
              <a:t>Momentum in House last Congress, Senate was prepared to act if House passed the bill.</a:t>
            </a:r>
          </a:p>
          <a:p>
            <a:pPr marL="0" indent="0">
              <a:buNone/>
            </a:pPr>
            <a:endParaRPr lang="en-US" sz="2400" dirty="0"/>
          </a:p>
        </p:txBody>
      </p:sp>
    </p:spTree>
    <p:extLst>
      <p:ext uri="{BB962C8B-B14F-4D97-AF65-F5344CB8AC3E}">
        <p14:creationId xmlns:p14="http://schemas.microsoft.com/office/powerpoint/2010/main" val="4238321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Jurisdiction 118</a:t>
            </a:r>
            <a:r>
              <a:rPr lang="en-US" baseline="30000" dirty="0"/>
              <a:t>th</a:t>
            </a:r>
            <a:r>
              <a:rPr lang="en-US" dirty="0"/>
              <a:t> Congress</a:t>
            </a:r>
          </a:p>
        </p:txBody>
      </p:sp>
      <p:sp>
        <p:nvSpPr>
          <p:cNvPr id="4" name="Content Placeholder 3">
            <a:extLst>
              <a:ext uri="{FF2B5EF4-FFF2-40B4-BE49-F238E27FC236}">
                <a16:creationId xmlns:a16="http://schemas.microsoft.com/office/drawing/2014/main" id="{65A53255-F233-61B8-04E1-935457B5A831}"/>
              </a:ext>
            </a:extLst>
          </p:cNvPr>
          <p:cNvSpPr>
            <a:spLocks noGrp="1"/>
          </p:cNvSpPr>
          <p:nvPr>
            <p:ph idx="1"/>
          </p:nvPr>
        </p:nvSpPr>
        <p:spPr>
          <a:xfrm>
            <a:off x="1399592" y="1679510"/>
            <a:ext cx="9954208" cy="4982547"/>
          </a:xfrm>
        </p:spPr>
        <p:txBody>
          <a:bodyPr/>
          <a:lstStyle/>
          <a:p>
            <a:pPr marL="0" indent="0">
              <a:buNone/>
            </a:pPr>
            <a:r>
              <a:rPr lang="en-US" b="1" dirty="0"/>
              <a:t>House Ways &amp; Means Committee</a:t>
            </a:r>
          </a:p>
          <a:p>
            <a:r>
              <a:rPr lang="en-US" sz="1800" dirty="0"/>
              <a:t>Chair: Jason Smith (R-MO)</a:t>
            </a:r>
          </a:p>
          <a:p>
            <a:r>
              <a:rPr lang="en-US" sz="1800" dirty="0"/>
              <a:t>Ranking Member: Richard Neal (D-MA)</a:t>
            </a:r>
          </a:p>
          <a:p>
            <a:pPr marL="0" indent="0">
              <a:buNone/>
            </a:pPr>
            <a:r>
              <a:rPr lang="en-US" sz="2000" b="1" dirty="0"/>
              <a:t>Subcommittee on Social Security</a:t>
            </a:r>
          </a:p>
          <a:p>
            <a:r>
              <a:rPr lang="en-US" sz="1800" dirty="0"/>
              <a:t>Chair: Drew Ferguson (R-GA)</a:t>
            </a:r>
          </a:p>
          <a:p>
            <a:r>
              <a:rPr lang="en-US" sz="1800" dirty="0"/>
              <a:t>Ranking Member: John Larson (D-CT)</a:t>
            </a:r>
          </a:p>
          <a:p>
            <a:pPr marL="0" indent="0">
              <a:buNone/>
            </a:pPr>
            <a:r>
              <a:rPr lang="en-US" b="1" dirty="0"/>
              <a:t>Senate Finance Committee</a:t>
            </a:r>
          </a:p>
          <a:p>
            <a:r>
              <a:rPr lang="en-US" sz="1800" dirty="0"/>
              <a:t>Chair: Ron Wyden (D-OR)</a:t>
            </a:r>
          </a:p>
          <a:p>
            <a:r>
              <a:rPr lang="en-US" sz="1800" dirty="0"/>
              <a:t>Ranking Member: Mike Crapo (R-ID)</a:t>
            </a:r>
          </a:p>
          <a:p>
            <a:pPr marL="0" indent="0">
              <a:buNone/>
            </a:pPr>
            <a:r>
              <a:rPr lang="en-US" sz="2000" b="1" dirty="0"/>
              <a:t>Subcommittee on Social Security, Pensions &amp; Family Policy</a:t>
            </a:r>
          </a:p>
          <a:p>
            <a:r>
              <a:rPr lang="en-US" sz="1800" dirty="0"/>
              <a:t>Chair: Sherrod Brown (D-OH)</a:t>
            </a:r>
          </a:p>
          <a:p>
            <a:r>
              <a:rPr lang="en-US" sz="1800" dirty="0"/>
              <a:t>Ranking Member: Thom </a:t>
            </a:r>
            <a:r>
              <a:rPr lang="en-US" sz="1800" dirty="0" err="1"/>
              <a:t>Thillis</a:t>
            </a:r>
            <a:r>
              <a:rPr lang="en-US" sz="1800" dirty="0"/>
              <a:t> (R-NC)</a:t>
            </a:r>
          </a:p>
        </p:txBody>
      </p:sp>
    </p:spTree>
    <p:extLst>
      <p:ext uri="{BB962C8B-B14F-4D97-AF65-F5344CB8AC3E}">
        <p14:creationId xmlns:p14="http://schemas.microsoft.com/office/powerpoint/2010/main" val="2346320021"/>
      </p:ext>
    </p:extLst>
  </p:cSld>
  <p:clrMapOvr>
    <a:masterClrMapping/>
  </p:clrMapOvr>
</p:sld>
</file>

<file path=ppt/theme/theme1.xml><?xml version="1.0" encoding="utf-8"?>
<a:theme xmlns:a="http://schemas.openxmlformats.org/drawingml/2006/main" name="Office Theme">
  <a:themeElements>
    <a:clrScheme name="NBCC Palette">
      <a:dk1>
        <a:sysClr val="windowText" lastClr="000000"/>
      </a:dk1>
      <a:lt1>
        <a:sysClr val="window" lastClr="FFFFFF"/>
      </a:lt1>
      <a:dk2>
        <a:srgbClr val="44546A"/>
      </a:dk2>
      <a:lt2>
        <a:srgbClr val="E7E6E6"/>
      </a:lt2>
      <a:accent1>
        <a:srgbClr val="073F5B"/>
      </a:accent1>
      <a:accent2>
        <a:srgbClr val="006666"/>
      </a:accent2>
      <a:accent3>
        <a:srgbClr val="A5A5A5"/>
      </a:accent3>
      <a:accent4>
        <a:srgbClr val="FF9933"/>
      </a:accent4>
      <a:accent5>
        <a:srgbClr val="D92333"/>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6217FEEC55A1478B6967FB6C910D40" ma:contentTypeVersion="16" ma:contentTypeDescription="Create a new document." ma:contentTypeScope="" ma:versionID="60d6d92ce1b88e97abf2068503f0068e">
  <xsd:schema xmlns:xsd="http://www.w3.org/2001/XMLSchema" xmlns:xs="http://www.w3.org/2001/XMLSchema" xmlns:p="http://schemas.microsoft.com/office/2006/metadata/properties" xmlns:ns2="0f89e82e-d17f-4841-8d48-fb6bc995ce7e" xmlns:ns3="bd82c209-21f8-4574-aa52-7822e8aa99bf" targetNamespace="http://schemas.microsoft.com/office/2006/metadata/properties" ma:root="true" ma:fieldsID="2f708f2389f9be0d12f6884201b3348b" ns2:_="" ns3:_="">
    <xsd:import namespace="0f89e82e-d17f-4841-8d48-fb6bc995ce7e"/>
    <xsd:import namespace="bd82c209-21f8-4574-aa52-7822e8aa99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89e82e-d17f-4841-8d48-fb6bc995ce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6dfc236-46d6-4d15-948b-3c08b5c07b7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d82c209-21f8-4574-aa52-7822e8aa99b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ea8b03f-3dc4-44d6-b796-5e3e05201497}" ma:internalName="TaxCatchAll" ma:showField="CatchAllData" ma:web="bd82c209-21f8-4574-aa52-7822e8aa99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0FB0DC-2C70-4CBA-9847-D002366731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89e82e-d17f-4841-8d48-fb6bc995ce7e"/>
    <ds:schemaRef ds:uri="bd82c209-21f8-4574-aa52-7822e8aa99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9B1B02-17D6-4E14-80E3-2E2A1D393D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12829</TotalTime>
  <Words>1911</Words>
  <Application>Microsoft Office PowerPoint</Application>
  <PresentationFormat>Widescreen</PresentationFormat>
  <Paragraphs>361</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Gotham-Book</vt:lpstr>
      <vt:lpstr>Gotham-Book</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Melanie Wyne</cp:lastModifiedBy>
  <cp:revision>33</cp:revision>
  <dcterms:created xsi:type="dcterms:W3CDTF">2020-02-28T19:11:21Z</dcterms:created>
  <dcterms:modified xsi:type="dcterms:W3CDTF">2023-04-11T20:17:42Z</dcterms:modified>
</cp:coreProperties>
</file>