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9" r:id="rId3"/>
  </p:sldMasterIdLst>
  <p:handoutMasterIdLst>
    <p:handoutMasterId r:id="rId30"/>
  </p:handoutMasterIdLst>
  <p:sldIdLst>
    <p:sldId id="258" r:id="rId4"/>
    <p:sldId id="455" r:id="rId5"/>
    <p:sldId id="456" r:id="rId6"/>
    <p:sldId id="457" r:id="rId7"/>
    <p:sldId id="460" r:id="rId8"/>
    <p:sldId id="458" r:id="rId9"/>
    <p:sldId id="459" r:id="rId10"/>
    <p:sldId id="461" r:id="rId11"/>
    <p:sldId id="462" r:id="rId12"/>
    <p:sldId id="463" r:id="rId13"/>
    <p:sldId id="464" r:id="rId14"/>
    <p:sldId id="465" r:id="rId15"/>
    <p:sldId id="466" r:id="rId16"/>
    <p:sldId id="467" r:id="rId17"/>
    <p:sldId id="468" r:id="rId18"/>
    <p:sldId id="469" r:id="rId19"/>
    <p:sldId id="470" r:id="rId20"/>
    <p:sldId id="472" r:id="rId21"/>
    <p:sldId id="473" r:id="rId22"/>
    <p:sldId id="474" r:id="rId23"/>
    <p:sldId id="475" r:id="rId24"/>
    <p:sldId id="476" r:id="rId25"/>
    <p:sldId id="477" r:id="rId26"/>
    <p:sldId id="478" r:id="rId27"/>
    <p:sldId id="479" r:id="rId28"/>
    <p:sldId id="48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9F4E51-2A89-61CE-5385-2E4B79F1C4B9}" name="FMVisco" initials="FM" userId="10032000f168e5a5"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2168"/>
    <a:srgbClr val="BE3066"/>
    <a:srgbClr val="00A79D"/>
    <a:srgbClr val="227660"/>
    <a:srgbClr val="063F5C"/>
    <a:srgbClr val="F899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55CE6F-58BC-451B-8FBA-D6F5183CE963}" v="30" dt="2023-06-20T18:26:22.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94"/>
  </p:normalViewPr>
  <p:slideViewPr>
    <p:cSldViewPr snapToGrid="0" snapToObjects="1">
      <p:cViewPr>
        <p:scale>
          <a:sx n="80" d="100"/>
          <a:sy n="80" d="100"/>
        </p:scale>
        <p:origin x="30" y="60"/>
      </p:cViewPr>
      <p:guideLst/>
    </p:cSldViewPr>
  </p:slideViewPr>
  <p:notesTextViewPr>
    <p:cViewPr>
      <p:scale>
        <a:sx n="1" d="1"/>
        <a:sy n="1" d="1"/>
      </p:scale>
      <p:origin x="0" y="0"/>
    </p:cViewPr>
  </p:notesTextViewPr>
  <p:notesViewPr>
    <p:cSldViewPr snapToGrid="0" snapToObjects="1">
      <p:cViewPr varScale="1">
        <p:scale>
          <a:sx n="66" d="100"/>
          <a:sy n="66" d="100"/>
        </p:scale>
        <p:origin x="2443"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C8A18C-BEC7-44F4-A93C-3F13F78625B7}" type="datetimeFigureOut">
              <a:rPr lang="en-US" smtClean="0"/>
              <a:t>6/20/2023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9F1487-EF90-48D4-84B8-013178AAA9DA}" type="slidenum">
              <a:rPr lang="en-US" smtClean="0"/>
              <a:t>‹#›</a:t>
            </a:fld>
            <a:endParaRPr lang="en-US"/>
          </a:p>
        </p:txBody>
      </p:sp>
    </p:spTree>
    <p:extLst>
      <p:ext uri="{BB962C8B-B14F-4D97-AF65-F5344CB8AC3E}">
        <p14:creationId xmlns:p14="http://schemas.microsoft.com/office/powerpoint/2010/main" val="35824798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2A9774-61F0-CC41-A2BA-7700AC59365A}"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0A2E2-3978-F44F-83D2-5E030692A90F}" type="slidenum">
              <a:rPr lang="en-US" smtClean="0"/>
              <a:t>‹#›</a:t>
            </a:fld>
            <a:endParaRPr lang="en-US"/>
          </a:p>
        </p:txBody>
      </p:sp>
    </p:spTree>
    <p:extLst>
      <p:ext uri="{BB962C8B-B14F-4D97-AF65-F5344CB8AC3E}">
        <p14:creationId xmlns:p14="http://schemas.microsoft.com/office/powerpoint/2010/main" val="2855492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2A9774-61F0-CC41-A2BA-7700AC59365A}"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0A2E2-3978-F44F-83D2-5E030692A90F}" type="slidenum">
              <a:rPr lang="en-US" smtClean="0"/>
              <a:t>‹#›</a:t>
            </a:fld>
            <a:endParaRPr lang="en-US"/>
          </a:p>
        </p:txBody>
      </p:sp>
    </p:spTree>
    <p:extLst>
      <p:ext uri="{BB962C8B-B14F-4D97-AF65-F5344CB8AC3E}">
        <p14:creationId xmlns:p14="http://schemas.microsoft.com/office/powerpoint/2010/main" val="85873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2A9774-61F0-CC41-A2BA-7700AC59365A}"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0A2E2-3978-F44F-83D2-5E030692A90F}" type="slidenum">
              <a:rPr lang="en-US" smtClean="0"/>
              <a:t>‹#›</a:t>
            </a:fld>
            <a:endParaRPr lang="en-US"/>
          </a:p>
        </p:txBody>
      </p:sp>
    </p:spTree>
    <p:extLst>
      <p:ext uri="{BB962C8B-B14F-4D97-AF65-F5344CB8AC3E}">
        <p14:creationId xmlns:p14="http://schemas.microsoft.com/office/powerpoint/2010/main" val="3872249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108143-FAD0-594D-A20E-78BDA2356556}"/>
              </a:ext>
            </a:extLst>
          </p:cNvPr>
          <p:cNvSpPr/>
          <p:nvPr userDrawn="1"/>
        </p:nvSpPr>
        <p:spPr>
          <a:xfrm>
            <a:off x="0" y="2852530"/>
            <a:ext cx="12192000" cy="4005470"/>
          </a:xfrm>
          <a:prstGeom prst="rect">
            <a:avLst/>
          </a:prstGeom>
          <a:solidFill>
            <a:srgbClr val="982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Text Placeholder 2"/>
          <p:cNvSpPr>
            <a:spLocks noGrp="1"/>
          </p:cNvSpPr>
          <p:nvPr>
            <p:ph type="body" sz="quarter" idx="10" hasCustomPrompt="1"/>
          </p:nvPr>
        </p:nvSpPr>
        <p:spPr>
          <a:xfrm>
            <a:off x="2701540" y="3940865"/>
            <a:ext cx="6788919" cy="914400"/>
          </a:xfrm>
        </p:spPr>
        <p:txBody>
          <a:bodyPr anchor="ctr" anchorCtr="0">
            <a:noAutofit/>
          </a:bodyPr>
          <a:lstStyle>
            <a:lvl1pPr marL="0" indent="0" algn="ctr">
              <a:buNone/>
              <a:defRPr sz="4800" b="1">
                <a:solidFill>
                  <a:schemeClr val="bg1"/>
                </a:solidFill>
                <a:latin typeface="Verdana" panose="020B0604030504040204" pitchFamily="34" charset="0"/>
                <a:ea typeface="Verdana" panose="020B0604030504040204" pitchFamily="34" charset="0"/>
                <a:cs typeface="Calibri" panose="020F0502020204030204" pitchFamily="34" charset="0"/>
              </a:defRPr>
            </a:lvl1pPr>
            <a:lvl2pPr>
              <a:defRPr sz="4000">
                <a:latin typeface="Gotham-Book" pitchFamily="50" charset="0"/>
                <a:cs typeface="Gotham-Book" pitchFamily="50" charset="0"/>
              </a:defRPr>
            </a:lvl2pPr>
            <a:lvl3pPr>
              <a:defRPr sz="4000">
                <a:latin typeface="Gotham-Book" pitchFamily="50" charset="0"/>
                <a:cs typeface="Gotham-Book" pitchFamily="50" charset="0"/>
              </a:defRPr>
            </a:lvl3pPr>
            <a:lvl4pPr>
              <a:defRPr sz="4000">
                <a:latin typeface="Gotham-Book" pitchFamily="50" charset="0"/>
                <a:cs typeface="Gotham-Book" pitchFamily="50" charset="0"/>
              </a:defRPr>
            </a:lvl4pPr>
            <a:lvl5pPr>
              <a:defRPr sz="4000">
                <a:latin typeface="Gotham-Book" pitchFamily="50" charset="0"/>
                <a:cs typeface="Gotham-Book" pitchFamily="50" charset="0"/>
              </a:defRPr>
            </a:lvl5pPr>
          </a:lstStyle>
          <a:p>
            <a:pPr lvl="0"/>
            <a:r>
              <a:rPr lang="en-US" dirty="0"/>
              <a:t>Title</a:t>
            </a:r>
          </a:p>
        </p:txBody>
      </p:sp>
      <p:pic>
        <p:nvPicPr>
          <p:cNvPr id="4" name="Picture 3" descr="A picture containing clock, drawing&#10;&#10;Description automatically generated">
            <a:extLst>
              <a:ext uri="{FF2B5EF4-FFF2-40B4-BE49-F238E27FC236}">
                <a16:creationId xmlns:a16="http://schemas.microsoft.com/office/drawing/2014/main" id="{3347F7BF-0894-4A4D-80DD-F47EA6FA3874}"/>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96000"/>
                    </a14:imgEffect>
                  </a14:imgLayer>
                </a14:imgProps>
              </a:ext>
            </a:extLst>
          </a:blip>
          <a:stretch>
            <a:fillRect/>
          </a:stretch>
        </p:blipFill>
        <p:spPr>
          <a:xfrm>
            <a:off x="4048242" y="681749"/>
            <a:ext cx="4095516" cy="1540241"/>
          </a:xfrm>
          <a:prstGeom prst="rect">
            <a:avLst/>
          </a:prstGeom>
        </p:spPr>
      </p:pic>
    </p:spTree>
    <p:extLst>
      <p:ext uri="{BB962C8B-B14F-4D97-AF65-F5344CB8AC3E}">
        <p14:creationId xmlns:p14="http://schemas.microsoft.com/office/powerpoint/2010/main" val="2218334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Verdana" panose="020B0604030504040204" pitchFamily="34" charset="0"/>
                <a:ea typeface="Verdana" panose="020B0604030504040204" pitchFamily="34" charset="0"/>
                <a:cs typeface="Calibri" panose="020F0502020204030204" pitchFamily="34" charset="0"/>
              </a:defRPr>
            </a:lvl1pPr>
            <a:lvl2pPr>
              <a:defRPr baseline="0">
                <a:latin typeface="Verdana" panose="020B0604030504040204" pitchFamily="34" charset="0"/>
                <a:ea typeface="Verdana" panose="020B0604030504040204" pitchFamily="34" charset="0"/>
                <a:cs typeface="Calibri" panose="020F0502020204030204" pitchFamily="34" charset="0"/>
              </a:defRPr>
            </a:lvl2pPr>
            <a:lvl3pPr>
              <a:defRPr baseline="0">
                <a:latin typeface="Verdana" panose="020B0604030504040204" pitchFamily="34" charset="0"/>
                <a:ea typeface="Verdana" panose="020B0604030504040204" pitchFamily="34" charset="0"/>
                <a:cs typeface="Calibri" panose="020F0502020204030204" pitchFamily="34" charset="0"/>
              </a:defRPr>
            </a:lvl3pPr>
            <a:lvl4pPr>
              <a:defRPr baseline="0">
                <a:latin typeface="Verdana" panose="020B0604030504040204" pitchFamily="34" charset="0"/>
                <a:ea typeface="Verdana" panose="020B0604030504040204" pitchFamily="34" charset="0"/>
                <a:cs typeface="Calibri" panose="020F0502020204030204" pitchFamily="34" charset="0"/>
              </a:defRPr>
            </a:lvl4pPr>
            <a:lvl5pPr>
              <a:defRPr baseline="0">
                <a:latin typeface="Verdana" panose="020B0604030504040204" pitchFamily="34" charset="0"/>
                <a:ea typeface="Verdana" panose="020B060403050404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82A9774-61F0-CC41-A2BA-7700AC59365A}"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0A2E2-3978-F44F-83D2-5E030692A90F}" type="slidenum">
              <a:rPr lang="en-US" smtClean="0"/>
              <a:t>‹#›</a:t>
            </a:fld>
            <a:endParaRPr lang="en-US"/>
          </a:p>
        </p:txBody>
      </p:sp>
      <p:sp>
        <p:nvSpPr>
          <p:cNvPr id="7" name="Rectangle 6">
            <a:extLst>
              <a:ext uri="{FF2B5EF4-FFF2-40B4-BE49-F238E27FC236}">
                <a16:creationId xmlns:a16="http://schemas.microsoft.com/office/drawing/2014/main" id="{CB108143-FAD0-594D-A20E-78BDA2356556}"/>
              </a:ext>
            </a:extLst>
          </p:cNvPr>
          <p:cNvSpPr/>
          <p:nvPr userDrawn="1"/>
        </p:nvSpPr>
        <p:spPr>
          <a:xfrm>
            <a:off x="3405725" y="542201"/>
            <a:ext cx="8786275" cy="851171"/>
          </a:xfrm>
          <a:prstGeom prst="rect">
            <a:avLst/>
          </a:prstGeom>
          <a:solidFill>
            <a:srgbClr val="982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libri" panose="020F0502020204030204" pitchFamily="34" charset="0"/>
            </a:endParaRPr>
          </a:p>
        </p:txBody>
      </p:sp>
      <p:sp>
        <p:nvSpPr>
          <p:cNvPr id="12" name="Text Placeholder 11"/>
          <p:cNvSpPr>
            <a:spLocks noGrp="1"/>
          </p:cNvSpPr>
          <p:nvPr>
            <p:ph type="body" sz="quarter" idx="13" hasCustomPrompt="1"/>
          </p:nvPr>
        </p:nvSpPr>
        <p:spPr>
          <a:xfrm>
            <a:off x="3581400" y="625916"/>
            <a:ext cx="7681687" cy="683737"/>
          </a:xfrm>
        </p:spPr>
        <p:txBody>
          <a:bodyPr anchor="ctr" anchorCtr="0">
            <a:normAutofit/>
          </a:bodyPr>
          <a:lstStyle>
            <a:lvl1pPr marL="0" indent="0" algn="ctr">
              <a:buNone/>
              <a:defRPr sz="3200" b="1">
                <a:solidFill>
                  <a:schemeClr val="bg1"/>
                </a:solidFill>
                <a:latin typeface="Verdana" panose="020B0604030504040204" pitchFamily="34" charset="0"/>
                <a:ea typeface="Verdana" panose="020B0604030504040204" pitchFamily="34" charset="0"/>
                <a:cs typeface="Calibri" panose="020F0502020204030204" pitchFamily="34" charset="0"/>
              </a:defRPr>
            </a:lvl1pPr>
          </a:lstStyle>
          <a:p>
            <a:pPr lvl="0"/>
            <a:r>
              <a:rPr lang="en-US" dirty="0"/>
              <a:t>Title</a:t>
            </a:r>
          </a:p>
        </p:txBody>
      </p:sp>
      <p:pic>
        <p:nvPicPr>
          <p:cNvPr id="9" name="Picture 8" descr="A picture containing clock, drawing&#10;&#10;Description automatically generated">
            <a:extLst>
              <a:ext uri="{FF2B5EF4-FFF2-40B4-BE49-F238E27FC236}">
                <a16:creationId xmlns:a16="http://schemas.microsoft.com/office/drawing/2014/main" id="{9E5F85AD-2F1E-4DF1-B65A-37BAE41A8DB4}"/>
              </a:ext>
            </a:extLst>
          </p:cNvPr>
          <p:cNvPicPr>
            <a:picLocks noChangeAspect="1"/>
          </p:cNvPicPr>
          <p:nvPr userDrawn="1"/>
        </p:nvPicPr>
        <p:blipFill>
          <a:blip r:embed="rId2"/>
          <a:stretch>
            <a:fillRect/>
          </a:stretch>
        </p:blipFill>
        <p:spPr>
          <a:xfrm>
            <a:off x="928913" y="542201"/>
            <a:ext cx="2306656" cy="867487"/>
          </a:xfrm>
          <a:prstGeom prst="rect">
            <a:avLst/>
          </a:prstGeom>
        </p:spPr>
      </p:pic>
      <p:sp>
        <p:nvSpPr>
          <p:cNvPr id="2" name="Rectangle 1">
            <a:extLst>
              <a:ext uri="{FF2B5EF4-FFF2-40B4-BE49-F238E27FC236}">
                <a16:creationId xmlns:a16="http://schemas.microsoft.com/office/drawing/2014/main" id="{344C9739-6E3F-DAED-05B3-650E5105F417}"/>
              </a:ext>
            </a:extLst>
          </p:cNvPr>
          <p:cNvSpPr/>
          <p:nvPr userDrawn="1"/>
        </p:nvSpPr>
        <p:spPr>
          <a:xfrm>
            <a:off x="0" y="542200"/>
            <a:ext cx="758757" cy="851171"/>
          </a:xfrm>
          <a:prstGeom prst="rect">
            <a:avLst/>
          </a:prstGeom>
          <a:solidFill>
            <a:srgbClr val="982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libri" panose="020F0502020204030204" pitchFamily="34" charset="0"/>
            </a:endParaRPr>
          </a:p>
        </p:txBody>
      </p:sp>
    </p:spTree>
    <p:extLst>
      <p:ext uri="{BB962C8B-B14F-4D97-AF65-F5344CB8AC3E}">
        <p14:creationId xmlns:p14="http://schemas.microsoft.com/office/powerpoint/2010/main" val="319993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2A9774-61F0-CC41-A2BA-7700AC59365A}"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0A2E2-3978-F44F-83D2-5E030692A90F}" type="slidenum">
              <a:rPr lang="en-US" smtClean="0"/>
              <a:t>‹#›</a:t>
            </a:fld>
            <a:endParaRPr lang="en-US"/>
          </a:p>
        </p:txBody>
      </p:sp>
    </p:spTree>
    <p:extLst>
      <p:ext uri="{BB962C8B-B14F-4D97-AF65-F5344CB8AC3E}">
        <p14:creationId xmlns:p14="http://schemas.microsoft.com/office/powerpoint/2010/main" val="787263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2A9774-61F0-CC41-A2BA-7700AC59365A}"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0A2E2-3978-F44F-83D2-5E030692A90F}" type="slidenum">
              <a:rPr lang="en-US" smtClean="0"/>
              <a:t>‹#›</a:t>
            </a:fld>
            <a:endParaRPr lang="en-US"/>
          </a:p>
        </p:txBody>
      </p:sp>
    </p:spTree>
    <p:extLst>
      <p:ext uri="{BB962C8B-B14F-4D97-AF65-F5344CB8AC3E}">
        <p14:creationId xmlns:p14="http://schemas.microsoft.com/office/powerpoint/2010/main" val="623691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2A9774-61F0-CC41-A2BA-7700AC59365A}"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0A2E2-3978-F44F-83D2-5E030692A90F}" type="slidenum">
              <a:rPr lang="en-US" smtClean="0"/>
              <a:t>‹#›</a:t>
            </a:fld>
            <a:endParaRPr lang="en-US"/>
          </a:p>
        </p:txBody>
      </p:sp>
    </p:spTree>
    <p:extLst>
      <p:ext uri="{BB962C8B-B14F-4D97-AF65-F5344CB8AC3E}">
        <p14:creationId xmlns:p14="http://schemas.microsoft.com/office/powerpoint/2010/main" val="262954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2A9774-61F0-CC41-A2BA-7700AC59365A}" type="datetimeFigureOut">
              <a:rPr lang="en-US" smtClean="0"/>
              <a:t>6/20/2023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60A2E2-3978-F44F-83D2-5E030692A90F}" type="slidenum">
              <a:rPr lang="en-US" smtClean="0"/>
              <a:t>‹#›</a:t>
            </a:fld>
            <a:endParaRPr lang="en-US"/>
          </a:p>
        </p:txBody>
      </p:sp>
    </p:spTree>
    <p:extLst>
      <p:ext uri="{BB962C8B-B14F-4D97-AF65-F5344CB8AC3E}">
        <p14:creationId xmlns:p14="http://schemas.microsoft.com/office/powerpoint/2010/main" val="2669792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2A9774-61F0-CC41-A2BA-7700AC59365A}" type="datetimeFigureOut">
              <a:rPr lang="en-US" smtClean="0"/>
              <a:t>6/20/2023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60A2E2-3978-F44F-83D2-5E030692A90F}" type="slidenum">
              <a:rPr lang="en-US" smtClean="0"/>
              <a:t>‹#›</a:t>
            </a:fld>
            <a:endParaRPr lang="en-US"/>
          </a:p>
        </p:txBody>
      </p:sp>
    </p:spTree>
    <p:extLst>
      <p:ext uri="{BB962C8B-B14F-4D97-AF65-F5344CB8AC3E}">
        <p14:creationId xmlns:p14="http://schemas.microsoft.com/office/powerpoint/2010/main" val="1689866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2A9774-61F0-CC41-A2BA-7700AC59365A}" type="datetimeFigureOut">
              <a:rPr lang="en-US" smtClean="0"/>
              <a:t>6/20/2023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60A2E2-3978-F44F-83D2-5E030692A90F}" type="slidenum">
              <a:rPr lang="en-US" smtClean="0"/>
              <a:t>‹#›</a:t>
            </a:fld>
            <a:endParaRPr lang="en-US"/>
          </a:p>
        </p:txBody>
      </p:sp>
    </p:spTree>
    <p:extLst>
      <p:ext uri="{BB962C8B-B14F-4D97-AF65-F5344CB8AC3E}">
        <p14:creationId xmlns:p14="http://schemas.microsoft.com/office/powerpoint/2010/main" val="2306526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2A9774-61F0-CC41-A2BA-7700AC59365A}"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0A2E2-3978-F44F-83D2-5E030692A90F}" type="slidenum">
              <a:rPr lang="en-US" smtClean="0"/>
              <a:t>‹#›</a:t>
            </a:fld>
            <a:endParaRPr lang="en-US"/>
          </a:p>
        </p:txBody>
      </p:sp>
    </p:spTree>
    <p:extLst>
      <p:ext uri="{BB962C8B-B14F-4D97-AF65-F5344CB8AC3E}">
        <p14:creationId xmlns:p14="http://schemas.microsoft.com/office/powerpoint/2010/main" val="2543242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2A9774-61F0-CC41-A2BA-7700AC59365A}"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0A2E2-3978-F44F-83D2-5E030692A90F}" type="slidenum">
              <a:rPr lang="en-US" smtClean="0"/>
              <a:t>‹#›</a:t>
            </a:fld>
            <a:endParaRPr lang="en-US"/>
          </a:p>
        </p:txBody>
      </p:sp>
    </p:spTree>
    <p:extLst>
      <p:ext uri="{BB962C8B-B14F-4D97-AF65-F5344CB8AC3E}">
        <p14:creationId xmlns:p14="http://schemas.microsoft.com/office/powerpoint/2010/main" val="879315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2A9774-61F0-CC41-A2BA-7700AC59365A}" type="datetimeFigureOut">
              <a:rPr lang="en-US" smtClean="0"/>
              <a:t>6/20/2023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0A2E2-3978-F44F-83D2-5E030692A90F}" type="slidenum">
              <a:rPr lang="en-US" smtClean="0"/>
              <a:t>‹#›</a:t>
            </a:fld>
            <a:endParaRPr lang="en-US"/>
          </a:p>
        </p:txBody>
      </p:sp>
    </p:spTree>
    <p:extLst>
      <p:ext uri="{BB962C8B-B14F-4D97-AF65-F5344CB8AC3E}">
        <p14:creationId xmlns:p14="http://schemas.microsoft.com/office/powerpoint/2010/main" val="378154493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uspreventiveservicestaskforce.org/uspstf/recommendation/breast-cancer-screening#fullrecommendationstart"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uspreventiveservicestaskforce.org/uspstf/about-uspstf/methods-and-processes/grade-definitions"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uspreventiveservicestaskforce.org/uspstf/draft-recommendation/breast-cancer-screening-adults"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https://www.uspreventiveservicestaskforce.org/uspstf/document/draft-modeling-report/breast-cancer-screening-adults"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cdc.gov/nchs/hus/topics/mammography.htm#featured-charts"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https://www.cdc.gov/nchs/hus/topics/mammography.htm#featured-charts"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dc.gov/nchs/hus/topics/mammography.htm#featured-chart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26695" y="3940865"/>
            <a:ext cx="9865893" cy="914400"/>
          </a:xfrm>
        </p:spPr>
        <p:txBody>
          <a:bodyPr/>
          <a:lstStyle/>
          <a:p>
            <a:endParaRPr lang="en-US" sz="2800" dirty="0"/>
          </a:p>
          <a:p>
            <a:r>
              <a:rPr lang="en-US" sz="2800" dirty="0"/>
              <a:t>FDA Draft Guidance on Study Designs to Support Accelerated Approvals </a:t>
            </a:r>
          </a:p>
          <a:p>
            <a:r>
              <a:rPr lang="en-US" sz="2800" dirty="0"/>
              <a:t>&amp; </a:t>
            </a:r>
          </a:p>
          <a:p>
            <a:r>
              <a:rPr lang="en-US" sz="2800" dirty="0"/>
              <a:t>USPSTF Draft Breast Cancer Screening Recommendations</a:t>
            </a:r>
          </a:p>
          <a:p>
            <a:r>
              <a:rPr lang="en-US" sz="2800" dirty="0"/>
              <a:t>NBCC Public Comments</a:t>
            </a:r>
          </a:p>
          <a:p>
            <a:r>
              <a:rPr lang="en-US" sz="2800" dirty="0"/>
              <a:t>Team Leaders</a:t>
            </a:r>
          </a:p>
        </p:txBody>
      </p:sp>
    </p:spTree>
    <p:extLst>
      <p:ext uri="{BB962C8B-B14F-4D97-AF65-F5344CB8AC3E}">
        <p14:creationId xmlns:p14="http://schemas.microsoft.com/office/powerpoint/2010/main" val="79022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8CEE32-343B-C8BB-5E1E-4C6F56825582}"/>
              </a:ext>
            </a:extLst>
          </p:cNvPr>
          <p:cNvSpPr>
            <a:spLocks noGrp="1"/>
          </p:cNvSpPr>
          <p:nvPr>
            <p:ph type="body" sz="quarter" idx="13"/>
          </p:nvPr>
        </p:nvSpPr>
        <p:spPr/>
        <p:txBody>
          <a:bodyPr>
            <a:normAutofit/>
          </a:bodyPr>
          <a:lstStyle/>
          <a:p>
            <a:r>
              <a:rPr lang="en-US" dirty="0"/>
              <a:t>NBCC Comment</a:t>
            </a:r>
          </a:p>
        </p:txBody>
      </p:sp>
      <p:sp>
        <p:nvSpPr>
          <p:cNvPr id="4" name="Content Placeholder 3">
            <a:extLst>
              <a:ext uri="{FF2B5EF4-FFF2-40B4-BE49-F238E27FC236}">
                <a16:creationId xmlns:a16="http://schemas.microsoft.com/office/drawing/2014/main" id="{D3936C90-0D4E-0730-FBFF-C0865F19F446}"/>
              </a:ext>
            </a:extLst>
          </p:cNvPr>
          <p:cNvSpPr>
            <a:spLocks noGrp="1"/>
          </p:cNvSpPr>
          <p:nvPr>
            <p:ph idx="1"/>
          </p:nvPr>
        </p:nvSpPr>
        <p:spPr/>
        <p:txBody>
          <a:bodyPr>
            <a:normAutofit/>
          </a:bodyPr>
          <a:lstStyle/>
          <a:p>
            <a:pPr>
              <a:lnSpc>
                <a:spcPct val="120000"/>
              </a:lnSpc>
              <a:spcBef>
                <a:spcPts val="1200"/>
              </a:spcBef>
            </a:pPr>
            <a:r>
              <a:rPr lang="en-US" sz="2600" b="1" dirty="0"/>
              <a:t>Other concerns we listed: </a:t>
            </a:r>
          </a:p>
          <a:p>
            <a:pPr>
              <a:lnSpc>
                <a:spcPct val="120000"/>
              </a:lnSpc>
              <a:spcBef>
                <a:spcPts val="1200"/>
              </a:spcBef>
            </a:pPr>
            <a:r>
              <a:rPr lang="en-US" sz="2000" b="1" dirty="0"/>
              <a:t>Power of the trial to answer clinically-meaningful endpoint (like overall survival)</a:t>
            </a:r>
          </a:p>
          <a:p>
            <a:pPr lvl="1">
              <a:lnSpc>
                <a:spcPct val="120000"/>
              </a:lnSpc>
              <a:spcBef>
                <a:spcPts val="1200"/>
              </a:spcBef>
            </a:pPr>
            <a:r>
              <a:rPr lang="en-US" sz="1800" dirty="0"/>
              <a:t>FDA should provide strong language about ensuring trial sample is large enough to assess benefit of clinical endpoint</a:t>
            </a:r>
          </a:p>
          <a:p>
            <a:pPr>
              <a:lnSpc>
                <a:spcPct val="120000"/>
              </a:lnSpc>
              <a:spcBef>
                <a:spcPts val="1200"/>
              </a:spcBef>
            </a:pPr>
            <a:r>
              <a:rPr lang="en-US" sz="2000" b="1" dirty="0"/>
              <a:t>Educated advocate involvement</a:t>
            </a:r>
          </a:p>
          <a:p>
            <a:pPr lvl="1">
              <a:lnSpc>
                <a:spcPct val="120000"/>
              </a:lnSpc>
              <a:spcBef>
                <a:spcPts val="1200"/>
              </a:spcBef>
            </a:pPr>
            <a:r>
              <a:rPr lang="en-US" sz="1800" dirty="0"/>
              <a:t>FDA should recommend the inclusion of educated patient advocates/advocacy organizations in trial design and implementation</a:t>
            </a:r>
          </a:p>
        </p:txBody>
      </p:sp>
    </p:spTree>
    <p:extLst>
      <p:ext uri="{BB962C8B-B14F-4D97-AF65-F5344CB8AC3E}">
        <p14:creationId xmlns:p14="http://schemas.microsoft.com/office/powerpoint/2010/main" val="2044276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8CEE32-343B-C8BB-5E1E-4C6F56825582}"/>
              </a:ext>
            </a:extLst>
          </p:cNvPr>
          <p:cNvSpPr>
            <a:spLocks noGrp="1"/>
          </p:cNvSpPr>
          <p:nvPr>
            <p:ph type="body" sz="quarter" idx="13"/>
          </p:nvPr>
        </p:nvSpPr>
        <p:spPr/>
        <p:txBody>
          <a:bodyPr>
            <a:normAutofit fontScale="85000" lnSpcReduction="20000"/>
          </a:bodyPr>
          <a:lstStyle/>
          <a:p>
            <a:r>
              <a:rPr lang="en-US" sz="2400" dirty="0"/>
              <a:t>USPSTF Breast Cancer Screening </a:t>
            </a:r>
          </a:p>
          <a:p>
            <a:r>
              <a:rPr lang="en-US" sz="2400" dirty="0"/>
              <a:t>Draft Recommendations</a:t>
            </a:r>
          </a:p>
        </p:txBody>
      </p:sp>
      <p:sp>
        <p:nvSpPr>
          <p:cNvPr id="4" name="Content Placeholder 3">
            <a:extLst>
              <a:ext uri="{FF2B5EF4-FFF2-40B4-BE49-F238E27FC236}">
                <a16:creationId xmlns:a16="http://schemas.microsoft.com/office/drawing/2014/main" id="{D3936C90-0D4E-0730-FBFF-C0865F19F446}"/>
              </a:ext>
            </a:extLst>
          </p:cNvPr>
          <p:cNvSpPr>
            <a:spLocks noGrp="1"/>
          </p:cNvSpPr>
          <p:nvPr>
            <p:ph idx="1"/>
          </p:nvPr>
        </p:nvSpPr>
        <p:spPr/>
        <p:txBody>
          <a:bodyPr>
            <a:normAutofit/>
          </a:bodyPr>
          <a:lstStyle/>
          <a:p>
            <a:pPr>
              <a:lnSpc>
                <a:spcPct val="120000"/>
              </a:lnSpc>
              <a:spcBef>
                <a:spcPts val="1200"/>
              </a:spcBef>
            </a:pPr>
            <a:r>
              <a:rPr lang="en-US" dirty="0"/>
              <a:t>Released on May 9, 2023</a:t>
            </a:r>
          </a:p>
          <a:p>
            <a:pPr>
              <a:lnSpc>
                <a:spcPct val="120000"/>
              </a:lnSpc>
              <a:spcBef>
                <a:spcPts val="1200"/>
              </a:spcBef>
            </a:pPr>
            <a:r>
              <a:rPr lang="en-US" dirty="0"/>
              <a:t>30 days for public comment </a:t>
            </a:r>
          </a:p>
          <a:p>
            <a:pPr>
              <a:lnSpc>
                <a:spcPct val="120000"/>
              </a:lnSpc>
              <a:spcBef>
                <a:spcPts val="1200"/>
              </a:spcBef>
            </a:pPr>
            <a:r>
              <a:rPr lang="en-US" dirty="0"/>
              <a:t>Due on June 5, 2023</a:t>
            </a:r>
          </a:p>
        </p:txBody>
      </p:sp>
    </p:spTree>
    <p:extLst>
      <p:ext uri="{BB962C8B-B14F-4D97-AF65-F5344CB8AC3E}">
        <p14:creationId xmlns:p14="http://schemas.microsoft.com/office/powerpoint/2010/main" val="2828059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8CEE32-343B-C8BB-5E1E-4C6F56825582}"/>
              </a:ext>
            </a:extLst>
          </p:cNvPr>
          <p:cNvSpPr>
            <a:spLocks noGrp="1"/>
          </p:cNvSpPr>
          <p:nvPr>
            <p:ph type="body" sz="quarter" idx="13"/>
          </p:nvPr>
        </p:nvSpPr>
        <p:spPr/>
        <p:txBody>
          <a:bodyPr>
            <a:normAutofit/>
          </a:bodyPr>
          <a:lstStyle/>
          <a:p>
            <a:r>
              <a:rPr lang="en-US" sz="2800" dirty="0"/>
              <a:t>CURRENT USPSTF Recommendations</a:t>
            </a:r>
          </a:p>
        </p:txBody>
      </p:sp>
      <p:sp>
        <p:nvSpPr>
          <p:cNvPr id="4" name="Content Placeholder 3">
            <a:extLst>
              <a:ext uri="{FF2B5EF4-FFF2-40B4-BE49-F238E27FC236}">
                <a16:creationId xmlns:a16="http://schemas.microsoft.com/office/drawing/2014/main" id="{D3936C90-0D4E-0730-FBFF-C0865F19F446}"/>
              </a:ext>
            </a:extLst>
          </p:cNvPr>
          <p:cNvSpPr>
            <a:spLocks noGrp="1"/>
          </p:cNvSpPr>
          <p:nvPr>
            <p:ph idx="1"/>
          </p:nvPr>
        </p:nvSpPr>
        <p:spPr>
          <a:xfrm>
            <a:off x="356936" y="1769224"/>
            <a:ext cx="4150895" cy="2441575"/>
          </a:xfrm>
        </p:spPr>
        <p:txBody>
          <a:bodyPr>
            <a:normAutofit fontScale="85000" lnSpcReduction="20000"/>
          </a:bodyPr>
          <a:lstStyle/>
          <a:p>
            <a:pPr>
              <a:lnSpc>
                <a:spcPct val="120000"/>
              </a:lnSpc>
              <a:spcBef>
                <a:spcPts val="1200"/>
              </a:spcBef>
            </a:pPr>
            <a:r>
              <a:rPr lang="en-US" dirty="0">
                <a:hlinkClick r:id="rId2"/>
              </a:rPr>
              <a:t>https://www.uspreventiveservicestaskforce.org/uspstf/recommendation/breast-cancer-screening#fullrecommendationstart</a:t>
            </a:r>
            <a:endParaRPr lang="en-US" dirty="0"/>
          </a:p>
          <a:p>
            <a:pPr>
              <a:lnSpc>
                <a:spcPct val="120000"/>
              </a:lnSpc>
              <a:spcBef>
                <a:spcPts val="1200"/>
              </a:spcBef>
            </a:pPr>
            <a:endParaRPr lang="en-US" dirty="0"/>
          </a:p>
        </p:txBody>
      </p:sp>
      <p:pic>
        <p:nvPicPr>
          <p:cNvPr id="2" name="Picture 1" descr="Graphical user interface, text, application, email&#10;&#10;Description automatically generated">
            <a:extLst>
              <a:ext uri="{FF2B5EF4-FFF2-40B4-BE49-F238E27FC236}">
                <a16:creationId xmlns:a16="http://schemas.microsoft.com/office/drawing/2014/main" id="{C28AC546-F0C6-85EC-AD70-59D5CBE287D2}"/>
              </a:ext>
            </a:extLst>
          </p:cNvPr>
          <p:cNvPicPr>
            <a:picLocks noChangeAspect="1"/>
          </p:cNvPicPr>
          <p:nvPr/>
        </p:nvPicPr>
        <p:blipFill>
          <a:blip r:embed="rId3"/>
          <a:stretch>
            <a:fillRect/>
          </a:stretch>
        </p:blipFill>
        <p:spPr>
          <a:xfrm>
            <a:off x="5120573" y="1456745"/>
            <a:ext cx="6397657" cy="5490395"/>
          </a:xfrm>
          <a:prstGeom prst="rect">
            <a:avLst/>
          </a:prstGeom>
        </p:spPr>
      </p:pic>
    </p:spTree>
    <p:extLst>
      <p:ext uri="{BB962C8B-B14F-4D97-AF65-F5344CB8AC3E}">
        <p14:creationId xmlns:p14="http://schemas.microsoft.com/office/powerpoint/2010/main" val="1952465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8CEE32-343B-C8BB-5E1E-4C6F56825582}"/>
              </a:ext>
            </a:extLst>
          </p:cNvPr>
          <p:cNvSpPr>
            <a:spLocks noGrp="1"/>
          </p:cNvSpPr>
          <p:nvPr>
            <p:ph type="body" sz="quarter" idx="13"/>
          </p:nvPr>
        </p:nvSpPr>
        <p:spPr/>
        <p:txBody>
          <a:bodyPr>
            <a:normAutofit/>
          </a:bodyPr>
          <a:lstStyle/>
          <a:p>
            <a:r>
              <a:rPr lang="en-US" sz="3200" dirty="0"/>
              <a:t>Definitions of USPSTF Grades</a:t>
            </a:r>
          </a:p>
        </p:txBody>
      </p:sp>
      <p:sp>
        <p:nvSpPr>
          <p:cNvPr id="4" name="Content Placeholder 3">
            <a:extLst>
              <a:ext uri="{FF2B5EF4-FFF2-40B4-BE49-F238E27FC236}">
                <a16:creationId xmlns:a16="http://schemas.microsoft.com/office/drawing/2014/main" id="{D3936C90-0D4E-0730-FBFF-C0865F19F446}"/>
              </a:ext>
            </a:extLst>
          </p:cNvPr>
          <p:cNvSpPr>
            <a:spLocks noGrp="1"/>
          </p:cNvSpPr>
          <p:nvPr>
            <p:ph idx="1"/>
          </p:nvPr>
        </p:nvSpPr>
        <p:spPr>
          <a:xfrm>
            <a:off x="0" y="6352674"/>
            <a:ext cx="10647947" cy="549442"/>
          </a:xfrm>
        </p:spPr>
        <p:txBody>
          <a:bodyPr>
            <a:normAutofit/>
          </a:bodyPr>
          <a:lstStyle/>
          <a:p>
            <a:r>
              <a:rPr lang="en-US" sz="1600" dirty="0">
                <a:hlinkClick r:id="rId2"/>
              </a:rPr>
              <a:t>https://www.uspreventiveservicestaskforce.org/uspstf/about-uspstf/methods-and-processes/grade-definitions</a:t>
            </a:r>
            <a:endParaRPr lang="en-US" sz="1600" dirty="0"/>
          </a:p>
          <a:p>
            <a:pPr>
              <a:lnSpc>
                <a:spcPct val="120000"/>
              </a:lnSpc>
              <a:spcBef>
                <a:spcPts val="1200"/>
              </a:spcBef>
            </a:pPr>
            <a:endParaRPr lang="en-US" sz="1600" dirty="0"/>
          </a:p>
        </p:txBody>
      </p:sp>
      <p:pic>
        <p:nvPicPr>
          <p:cNvPr id="5" name="Picture 4" descr="Table&#10;&#10;Description automatically generated">
            <a:extLst>
              <a:ext uri="{FF2B5EF4-FFF2-40B4-BE49-F238E27FC236}">
                <a16:creationId xmlns:a16="http://schemas.microsoft.com/office/drawing/2014/main" id="{5BB1B8C5-F33A-044E-0CAA-250F12B94B4F}"/>
              </a:ext>
            </a:extLst>
          </p:cNvPr>
          <p:cNvPicPr>
            <a:picLocks noChangeAspect="1"/>
          </p:cNvPicPr>
          <p:nvPr/>
        </p:nvPicPr>
        <p:blipFill>
          <a:blip r:embed="rId3"/>
          <a:stretch>
            <a:fillRect/>
          </a:stretch>
        </p:blipFill>
        <p:spPr>
          <a:xfrm>
            <a:off x="2571713" y="1309653"/>
            <a:ext cx="8076234" cy="5134707"/>
          </a:xfrm>
          <a:prstGeom prst="rect">
            <a:avLst/>
          </a:prstGeom>
        </p:spPr>
      </p:pic>
    </p:spTree>
    <p:extLst>
      <p:ext uri="{BB962C8B-B14F-4D97-AF65-F5344CB8AC3E}">
        <p14:creationId xmlns:p14="http://schemas.microsoft.com/office/powerpoint/2010/main" val="903359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8CEE32-343B-C8BB-5E1E-4C6F56825582}"/>
              </a:ext>
            </a:extLst>
          </p:cNvPr>
          <p:cNvSpPr>
            <a:spLocks noGrp="1"/>
          </p:cNvSpPr>
          <p:nvPr>
            <p:ph type="body" sz="quarter" idx="13"/>
          </p:nvPr>
        </p:nvSpPr>
        <p:spPr/>
        <p:txBody>
          <a:bodyPr>
            <a:normAutofit fontScale="62500" lnSpcReduction="20000"/>
          </a:bodyPr>
          <a:lstStyle/>
          <a:p>
            <a:r>
              <a:rPr lang="en-US" sz="3200" dirty="0"/>
              <a:t>**DRAFT** USPSTF Recommendations</a:t>
            </a:r>
          </a:p>
          <a:p>
            <a:r>
              <a:rPr lang="en-US" sz="3200" dirty="0"/>
              <a:t>(as of June 20, 2023)</a:t>
            </a:r>
          </a:p>
        </p:txBody>
      </p:sp>
      <p:sp>
        <p:nvSpPr>
          <p:cNvPr id="4" name="Content Placeholder 3">
            <a:extLst>
              <a:ext uri="{FF2B5EF4-FFF2-40B4-BE49-F238E27FC236}">
                <a16:creationId xmlns:a16="http://schemas.microsoft.com/office/drawing/2014/main" id="{D3936C90-0D4E-0730-FBFF-C0865F19F446}"/>
              </a:ext>
            </a:extLst>
          </p:cNvPr>
          <p:cNvSpPr>
            <a:spLocks noGrp="1"/>
          </p:cNvSpPr>
          <p:nvPr>
            <p:ph idx="1"/>
          </p:nvPr>
        </p:nvSpPr>
        <p:spPr>
          <a:xfrm>
            <a:off x="0" y="6352674"/>
            <a:ext cx="10647947" cy="549442"/>
          </a:xfrm>
        </p:spPr>
        <p:txBody>
          <a:bodyPr>
            <a:normAutofit/>
          </a:bodyPr>
          <a:lstStyle/>
          <a:p>
            <a:r>
              <a:rPr lang="en-US" sz="1100" dirty="0">
                <a:hlinkClick r:id="rId2"/>
              </a:rPr>
              <a:t>https://www.uspreventiveservicestaskforce.org/uspstf/draft-recommendation/breast-cancer-screening-adults</a:t>
            </a:r>
            <a:endParaRPr lang="en-US" sz="1100" dirty="0"/>
          </a:p>
          <a:p>
            <a:pPr marL="0" indent="0">
              <a:lnSpc>
                <a:spcPct val="120000"/>
              </a:lnSpc>
              <a:spcBef>
                <a:spcPts val="1200"/>
              </a:spcBef>
              <a:buNone/>
            </a:pPr>
            <a:endParaRPr lang="en-US" sz="1600" dirty="0"/>
          </a:p>
        </p:txBody>
      </p:sp>
      <p:pic>
        <p:nvPicPr>
          <p:cNvPr id="2" name="Picture 1" descr="A picture containing text, screenshot, font, number&#10;&#10;Description automatically generated">
            <a:extLst>
              <a:ext uri="{FF2B5EF4-FFF2-40B4-BE49-F238E27FC236}">
                <a16:creationId xmlns:a16="http://schemas.microsoft.com/office/drawing/2014/main" id="{C8D3D2C6-6654-D9D4-310C-34DE1A51F808}"/>
              </a:ext>
            </a:extLst>
          </p:cNvPr>
          <p:cNvPicPr>
            <a:picLocks noChangeAspect="1"/>
          </p:cNvPicPr>
          <p:nvPr/>
        </p:nvPicPr>
        <p:blipFill>
          <a:blip r:embed="rId3"/>
          <a:stretch>
            <a:fillRect/>
          </a:stretch>
        </p:blipFill>
        <p:spPr>
          <a:xfrm>
            <a:off x="313202" y="1824357"/>
            <a:ext cx="8830798" cy="3456559"/>
          </a:xfrm>
          <a:prstGeom prst="rect">
            <a:avLst/>
          </a:prstGeom>
        </p:spPr>
      </p:pic>
    </p:spTree>
    <p:extLst>
      <p:ext uri="{BB962C8B-B14F-4D97-AF65-F5344CB8AC3E}">
        <p14:creationId xmlns:p14="http://schemas.microsoft.com/office/powerpoint/2010/main" val="2518504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8CEE32-343B-C8BB-5E1E-4C6F56825582}"/>
              </a:ext>
            </a:extLst>
          </p:cNvPr>
          <p:cNvSpPr>
            <a:spLocks noGrp="1"/>
          </p:cNvSpPr>
          <p:nvPr>
            <p:ph type="body" sz="quarter" idx="13"/>
          </p:nvPr>
        </p:nvSpPr>
        <p:spPr/>
        <p:txBody>
          <a:bodyPr>
            <a:normAutofit/>
          </a:bodyPr>
          <a:lstStyle/>
          <a:p>
            <a:r>
              <a:rPr lang="en-US" sz="2400" dirty="0"/>
              <a:t>What Has Changed?</a:t>
            </a:r>
          </a:p>
        </p:txBody>
      </p:sp>
      <p:sp>
        <p:nvSpPr>
          <p:cNvPr id="4" name="Content Placeholder 3">
            <a:extLst>
              <a:ext uri="{FF2B5EF4-FFF2-40B4-BE49-F238E27FC236}">
                <a16:creationId xmlns:a16="http://schemas.microsoft.com/office/drawing/2014/main" id="{D3936C90-0D4E-0730-FBFF-C0865F19F446}"/>
              </a:ext>
            </a:extLst>
          </p:cNvPr>
          <p:cNvSpPr>
            <a:spLocks noGrp="1"/>
          </p:cNvSpPr>
          <p:nvPr>
            <p:ph idx="1"/>
          </p:nvPr>
        </p:nvSpPr>
        <p:spPr/>
        <p:txBody>
          <a:bodyPr>
            <a:normAutofit fontScale="92500"/>
          </a:bodyPr>
          <a:lstStyle/>
          <a:p>
            <a:pPr>
              <a:lnSpc>
                <a:spcPct val="120000"/>
              </a:lnSpc>
              <a:spcBef>
                <a:spcPts val="1200"/>
              </a:spcBef>
            </a:pPr>
            <a:r>
              <a:rPr lang="en-US" sz="2000" b="1" dirty="0"/>
              <a:t>No new empirical data</a:t>
            </a:r>
          </a:p>
          <a:p>
            <a:pPr>
              <a:lnSpc>
                <a:spcPct val="120000"/>
              </a:lnSpc>
              <a:spcBef>
                <a:spcPts val="1200"/>
              </a:spcBef>
            </a:pPr>
            <a:r>
              <a:rPr lang="en-US" sz="2000" dirty="0"/>
              <a:t>Used the Cancer Intervention and Surveillance Modeling Network (</a:t>
            </a:r>
            <a:r>
              <a:rPr lang="en-US" sz="2000" b="1" dirty="0"/>
              <a:t>CISNET models</a:t>
            </a:r>
            <a:r>
              <a:rPr lang="en-US" sz="2000" dirty="0"/>
              <a:t>) with modified input data</a:t>
            </a:r>
          </a:p>
          <a:p>
            <a:pPr lvl="1">
              <a:lnSpc>
                <a:spcPct val="120000"/>
              </a:lnSpc>
              <a:spcBef>
                <a:spcPts val="1200"/>
              </a:spcBef>
            </a:pPr>
            <a:r>
              <a:rPr lang="en-US" sz="1600" dirty="0"/>
              <a:t>Breast cancer natural history, breast cancer treatment benefit, breast cancer incidence, screening benefit from RCTs, stage distribution among diagnosed cancers, ER/HER2 subtype distribution, etc.</a:t>
            </a:r>
          </a:p>
          <a:p>
            <a:pPr lvl="1">
              <a:lnSpc>
                <a:spcPct val="120000"/>
              </a:lnSpc>
              <a:spcBef>
                <a:spcPts val="1200"/>
              </a:spcBef>
            </a:pPr>
            <a:r>
              <a:rPr lang="en-US" sz="1600" dirty="0"/>
              <a:t>Increased incidence of breast cancer among 40-49 year olds (~2% annually between 2015-2019)</a:t>
            </a:r>
          </a:p>
          <a:p>
            <a:pPr>
              <a:lnSpc>
                <a:spcPct val="120000"/>
              </a:lnSpc>
              <a:spcBef>
                <a:spcPts val="1200"/>
              </a:spcBef>
            </a:pPr>
            <a:r>
              <a:rPr lang="en-US" sz="2000" dirty="0"/>
              <a:t>The six models were independently developed and all replicate breast cancer incidence and mortality in the US female population. The </a:t>
            </a:r>
            <a:r>
              <a:rPr lang="en-US" sz="2000" b="1" dirty="0"/>
              <a:t>models use common data inputs </a:t>
            </a:r>
            <a:r>
              <a:rPr lang="en-US" sz="2000" dirty="0"/>
              <a:t>but each modeling team makes independent assumptions regarding the natural history of breast cancer and how the data inputs are incorporated into the models.</a:t>
            </a:r>
          </a:p>
        </p:txBody>
      </p:sp>
      <p:sp>
        <p:nvSpPr>
          <p:cNvPr id="7" name="TextBox 6">
            <a:extLst>
              <a:ext uri="{FF2B5EF4-FFF2-40B4-BE49-F238E27FC236}">
                <a16:creationId xmlns:a16="http://schemas.microsoft.com/office/drawing/2014/main" id="{CE71D248-516E-43F4-7FED-7AB438D445E1}"/>
              </a:ext>
            </a:extLst>
          </p:cNvPr>
          <p:cNvSpPr txBox="1"/>
          <p:nvPr/>
        </p:nvSpPr>
        <p:spPr>
          <a:xfrm>
            <a:off x="534402" y="6044917"/>
            <a:ext cx="10197765" cy="646331"/>
          </a:xfrm>
          <a:prstGeom prst="rect">
            <a:avLst/>
          </a:prstGeom>
          <a:noFill/>
        </p:spPr>
        <p:txBody>
          <a:bodyPr wrap="square">
            <a:spAutoFit/>
          </a:bodyPr>
          <a:lstStyle/>
          <a:p>
            <a:r>
              <a:rPr lang="en-US" dirty="0">
                <a:hlinkClick r:id="rId2"/>
              </a:rPr>
              <a:t>https://www.uspreventiveservicestaskforce.org/uspstf/document/draft-modeling-report/breast-cancer-screening-adults</a:t>
            </a:r>
            <a:r>
              <a:rPr lang="en-US" dirty="0"/>
              <a:t> </a:t>
            </a:r>
          </a:p>
        </p:txBody>
      </p:sp>
    </p:spTree>
    <p:extLst>
      <p:ext uri="{BB962C8B-B14F-4D97-AF65-F5344CB8AC3E}">
        <p14:creationId xmlns:p14="http://schemas.microsoft.com/office/powerpoint/2010/main" val="1529633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8CEE32-343B-C8BB-5E1E-4C6F56825582}"/>
              </a:ext>
            </a:extLst>
          </p:cNvPr>
          <p:cNvSpPr>
            <a:spLocks noGrp="1"/>
          </p:cNvSpPr>
          <p:nvPr>
            <p:ph type="body" sz="quarter" idx="13"/>
          </p:nvPr>
        </p:nvSpPr>
        <p:spPr/>
        <p:txBody>
          <a:bodyPr>
            <a:normAutofit/>
          </a:bodyPr>
          <a:lstStyle/>
          <a:p>
            <a:r>
              <a:rPr lang="en-US" sz="2400" dirty="0"/>
              <a:t>How Well the Models Predict BC Incidence</a:t>
            </a:r>
          </a:p>
        </p:txBody>
      </p:sp>
      <p:pic>
        <p:nvPicPr>
          <p:cNvPr id="5" name="Content Placeholder 4">
            <a:extLst>
              <a:ext uri="{FF2B5EF4-FFF2-40B4-BE49-F238E27FC236}">
                <a16:creationId xmlns:a16="http://schemas.microsoft.com/office/drawing/2014/main" id="{14C7D6CF-0B5A-0320-603D-BE16C0A2B144}"/>
              </a:ext>
            </a:extLst>
          </p:cNvPr>
          <p:cNvPicPr>
            <a:picLocks noGrp="1" noChangeAspect="1"/>
          </p:cNvPicPr>
          <p:nvPr>
            <p:ph idx="1"/>
          </p:nvPr>
        </p:nvPicPr>
        <p:blipFill>
          <a:blip r:embed="rId2"/>
          <a:stretch>
            <a:fillRect/>
          </a:stretch>
        </p:blipFill>
        <p:spPr>
          <a:xfrm>
            <a:off x="2646947" y="1406105"/>
            <a:ext cx="8001000" cy="5375671"/>
          </a:xfrm>
        </p:spPr>
      </p:pic>
    </p:spTree>
    <p:extLst>
      <p:ext uri="{BB962C8B-B14F-4D97-AF65-F5344CB8AC3E}">
        <p14:creationId xmlns:p14="http://schemas.microsoft.com/office/powerpoint/2010/main" val="2127808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8CEE32-343B-C8BB-5E1E-4C6F56825582}"/>
              </a:ext>
            </a:extLst>
          </p:cNvPr>
          <p:cNvSpPr>
            <a:spLocks noGrp="1"/>
          </p:cNvSpPr>
          <p:nvPr>
            <p:ph type="body" sz="quarter" idx="13"/>
          </p:nvPr>
        </p:nvSpPr>
        <p:spPr/>
        <p:txBody>
          <a:bodyPr>
            <a:normAutofit/>
          </a:bodyPr>
          <a:lstStyle/>
          <a:p>
            <a:r>
              <a:rPr lang="en-US" sz="2400" dirty="0"/>
              <a:t>How Well the Models Predict BC Mortality</a:t>
            </a:r>
          </a:p>
        </p:txBody>
      </p:sp>
      <p:pic>
        <p:nvPicPr>
          <p:cNvPr id="7" name="Picture 6">
            <a:extLst>
              <a:ext uri="{FF2B5EF4-FFF2-40B4-BE49-F238E27FC236}">
                <a16:creationId xmlns:a16="http://schemas.microsoft.com/office/drawing/2014/main" id="{613ADF80-2787-8823-FBE5-A5B2FABDAEBC}"/>
              </a:ext>
            </a:extLst>
          </p:cNvPr>
          <p:cNvPicPr>
            <a:picLocks noChangeAspect="1"/>
          </p:cNvPicPr>
          <p:nvPr/>
        </p:nvPicPr>
        <p:blipFill>
          <a:blip r:embed="rId2"/>
          <a:stretch>
            <a:fillRect/>
          </a:stretch>
        </p:blipFill>
        <p:spPr>
          <a:xfrm>
            <a:off x="2855256" y="1467852"/>
            <a:ext cx="6914386" cy="5391724"/>
          </a:xfrm>
          <a:prstGeom prst="rect">
            <a:avLst/>
          </a:prstGeom>
        </p:spPr>
      </p:pic>
    </p:spTree>
    <p:extLst>
      <p:ext uri="{BB962C8B-B14F-4D97-AF65-F5344CB8AC3E}">
        <p14:creationId xmlns:p14="http://schemas.microsoft.com/office/powerpoint/2010/main" val="1985068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8CEE32-343B-C8BB-5E1E-4C6F56825582}"/>
              </a:ext>
            </a:extLst>
          </p:cNvPr>
          <p:cNvSpPr>
            <a:spLocks noGrp="1"/>
          </p:cNvSpPr>
          <p:nvPr>
            <p:ph type="body" sz="quarter" idx="13"/>
          </p:nvPr>
        </p:nvSpPr>
        <p:spPr/>
        <p:txBody>
          <a:bodyPr>
            <a:normAutofit/>
          </a:bodyPr>
          <a:lstStyle/>
          <a:p>
            <a:r>
              <a:rPr lang="en-US" sz="2400" dirty="0"/>
              <a:t>What They Found From Models (2016)</a:t>
            </a:r>
          </a:p>
        </p:txBody>
      </p:sp>
      <p:sp>
        <p:nvSpPr>
          <p:cNvPr id="4" name="Content Placeholder 3">
            <a:extLst>
              <a:ext uri="{FF2B5EF4-FFF2-40B4-BE49-F238E27FC236}">
                <a16:creationId xmlns:a16="http://schemas.microsoft.com/office/drawing/2014/main" id="{519BA2C0-5CBE-6955-171F-E9437335B66E}"/>
              </a:ext>
            </a:extLst>
          </p:cNvPr>
          <p:cNvSpPr>
            <a:spLocks noGrp="1"/>
          </p:cNvSpPr>
          <p:nvPr>
            <p:ph idx="1"/>
          </p:nvPr>
        </p:nvSpPr>
        <p:spPr/>
        <p:txBody>
          <a:bodyPr/>
          <a:lstStyle/>
          <a:p>
            <a:r>
              <a:rPr lang="en-US" dirty="0"/>
              <a:t>Each of the six modeling approaches found different estimates for each potential benefit and harm considered. </a:t>
            </a:r>
          </a:p>
          <a:p>
            <a:r>
              <a:rPr lang="en-US" dirty="0"/>
              <a:t>In 2016 (the last USPSTF update)</a:t>
            </a:r>
          </a:p>
          <a:p>
            <a:pPr lvl="1"/>
            <a:r>
              <a:rPr lang="en-US" dirty="0"/>
              <a:t>Lowering the starting age for screening from 50 years to 40 years would result in </a:t>
            </a:r>
            <a:r>
              <a:rPr lang="en-US" b="1" u="sng" dirty="0"/>
              <a:t>1.0</a:t>
            </a:r>
            <a:r>
              <a:rPr lang="en-US" dirty="0"/>
              <a:t> </a:t>
            </a:r>
            <a:r>
              <a:rPr lang="en-US" b="1" dirty="0"/>
              <a:t>additional breast cancer death averted </a:t>
            </a:r>
            <a:r>
              <a:rPr lang="en-US" dirty="0"/>
              <a:t>(going from 7 to 8 deaths averted) for every 1,000 women screened over a lifetime. </a:t>
            </a:r>
          </a:p>
          <a:p>
            <a:pPr lvl="1"/>
            <a:r>
              <a:rPr lang="en-US" sz="2000" dirty="0"/>
              <a:t>As a result, screening in this age group (40-49 years) was given a </a:t>
            </a:r>
            <a:r>
              <a:rPr lang="en-US" sz="2000" b="1" dirty="0"/>
              <a:t>“C”</a:t>
            </a:r>
            <a:r>
              <a:rPr lang="en-US" sz="2000" dirty="0"/>
              <a:t> level recommendation, making the decision to start screening during this period, an individual one. </a:t>
            </a:r>
          </a:p>
        </p:txBody>
      </p:sp>
    </p:spTree>
    <p:extLst>
      <p:ext uri="{BB962C8B-B14F-4D97-AF65-F5344CB8AC3E}">
        <p14:creationId xmlns:p14="http://schemas.microsoft.com/office/powerpoint/2010/main" val="3503633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8CEE32-343B-C8BB-5E1E-4C6F56825582}"/>
              </a:ext>
            </a:extLst>
          </p:cNvPr>
          <p:cNvSpPr>
            <a:spLocks noGrp="1"/>
          </p:cNvSpPr>
          <p:nvPr>
            <p:ph type="body" sz="quarter" idx="13"/>
          </p:nvPr>
        </p:nvSpPr>
        <p:spPr/>
        <p:txBody>
          <a:bodyPr>
            <a:normAutofit/>
          </a:bodyPr>
          <a:lstStyle/>
          <a:p>
            <a:r>
              <a:rPr lang="en-US" sz="2400" dirty="0"/>
              <a:t>What They Found From Models (2023)</a:t>
            </a:r>
          </a:p>
        </p:txBody>
      </p:sp>
      <p:sp>
        <p:nvSpPr>
          <p:cNvPr id="4" name="Content Placeholder 3">
            <a:extLst>
              <a:ext uri="{FF2B5EF4-FFF2-40B4-BE49-F238E27FC236}">
                <a16:creationId xmlns:a16="http://schemas.microsoft.com/office/drawing/2014/main" id="{519BA2C0-5CBE-6955-171F-E9437335B66E}"/>
              </a:ext>
            </a:extLst>
          </p:cNvPr>
          <p:cNvSpPr>
            <a:spLocks noGrp="1"/>
          </p:cNvSpPr>
          <p:nvPr>
            <p:ph idx="1"/>
          </p:nvPr>
        </p:nvSpPr>
        <p:spPr/>
        <p:txBody>
          <a:bodyPr>
            <a:normAutofit fontScale="92500" lnSpcReduction="10000"/>
          </a:bodyPr>
          <a:lstStyle/>
          <a:p>
            <a:r>
              <a:rPr lang="en-US" dirty="0"/>
              <a:t>In 2023 (current draft USPSTF recommendation)</a:t>
            </a:r>
          </a:p>
          <a:p>
            <a:pPr lvl="1"/>
            <a:r>
              <a:rPr lang="en-US" dirty="0"/>
              <a:t>Lowering the starting age from 50 years to 40 years for biennial mammography would result in </a:t>
            </a:r>
            <a:r>
              <a:rPr lang="en-US" b="1" u="sng" dirty="0"/>
              <a:t>1.3</a:t>
            </a:r>
            <a:r>
              <a:rPr lang="en-US" b="1" dirty="0"/>
              <a:t> more breast cancer deaths averted</a:t>
            </a:r>
            <a:r>
              <a:rPr lang="en-US" dirty="0"/>
              <a:t> (all women; going from about 7 to 8.3). </a:t>
            </a:r>
          </a:p>
          <a:p>
            <a:pPr lvl="1"/>
            <a:endParaRPr lang="en-US" dirty="0"/>
          </a:p>
          <a:p>
            <a:pPr lvl="1"/>
            <a:r>
              <a:rPr lang="en-US" dirty="0"/>
              <a:t>Yes, </a:t>
            </a:r>
            <a:r>
              <a:rPr lang="en-US" b="1" dirty="0">
                <a:highlight>
                  <a:srgbClr val="FFFF00"/>
                </a:highlight>
              </a:rPr>
              <a:t>0.3</a:t>
            </a:r>
            <a:r>
              <a:rPr lang="en-US" b="1" dirty="0"/>
              <a:t> </a:t>
            </a:r>
            <a:r>
              <a:rPr lang="en-US" dirty="0"/>
              <a:t>more breast cancer deaths averted compared to the 2016 recommendation. </a:t>
            </a:r>
          </a:p>
          <a:p>
            <a:pPr lvl="1"/>
            <a:endParaRPr lang="en-US" dirty="0"/>
          </a:p>
          <a:p>
            <a:pPr lvl="1"/>
            <a:r>
              <a:rPr lang="en-US" dirty="0"/>
              <a:t>In Black women specifically, the collaborative modeling analysis also found that </a:t>
            </a:r>
            <a:r>
              <a:rPr lang="en-US" b="1" u="sng" dirty="0"/>
              <a:t>1.8</a:t>
            </a:r>
            <a:r>
              <a:rPr lang="en-US" b="1" dirty="0"/>
              <a:t> more breast cancer deaths would be averted for every 1,000 Black women screened </a:t>
            </a:r>
            <a:r>
              <a:rPr lang="en-US" dirty="0"/>
              <a:t>over a lifetime. </a:t>
            </a:r>
          </a:p>
          <a:p>
            <a:pPr marL="457200" lvl="1" indent="0">
              <a:buNone/>
            </a:pPr>
            <a:endParaRPr lang="en-US" dirty="0"/>
          </a:p>
          <a:p>
            <a:pPr marL="457200" lvl="1" indent="0" algn="ctr">
              <a:buNone/>
            </a:pPr>
            <a:r>
              <a:rPr lang="en-US" b="1" dirty="0"/>
              <a:t>The recommendation change is largely motivated by the large disparities in breast cancer outcomes for Black women.</a:t>
            </a:r>
          </a:p>
        </p:txBody>
      </p:sp>
    </p:spTree>
    <p:extLst>
      <p:ext uri="{BB962C8B-B14F-4D97-AF65-F5344CB8AC3E}">
        <p14:creationId xmlns:p14="http://schemas.microsoft.com/office/powerpoint/2010/main" val="70883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8CEE32-343B-C8BB-5E1E-4C6F56825582}"/>
              </a:ext>
            </a:extLst>
          </p:cNvPr>
          <p:cNvSpPr>
            <a:spLocks noGrp="1"/>
          </p:cNvSpPr>
          <p:nvPr>
            <p:ph type="body" sz="quarter" idx="13"/>
          </p:nvPr>
        </p:nvSpPr>
        <p:spPr/>
        <p:txBody>
          <a:bodyPr>
            <a:normAutofit fontScale="85000" lnSpcReduction="20000"/>
          </a:bodyPr>
          <a:lstStyle/>
          <a:p>
            <a:r>
              <a:rPr lang="en-US" dirty="0"/>
              <a:t>FDA Draft Guidance for Sponsors on Accelerated Approval</a:t>
            </a:r>
          </a:p>
        </p:txBody>
      </p:sp>
      <p:sp>
        <p:nvSpPr>
          <p:cNvPr id="4" name="Content Placeholder 3">
            <a:extLst>
              <a:ext uri="{FF2B5EF4-FFF2-40B4-BE49-F238E27FC236}">
                <a16:creationId xmlns:a16="http://schemas.microsoft.com/office/drawing/2014/main" id="{D3936C90-0D4E-0730-FBFF-C0865F19F446}"/>
              </a:ext>
            </a:extLst>
          </p:cNvPr>
          <p:cNvSpPr>
            <a:spLocks noGrp="1"/>
          </p:cNvSpPr>
          <p:nvPr>
            <p:ph idx="1"/>
          </p:nvPr>
        </p:nvSpPr>
        <p:spPr/>
        <p:txBody>
          <a:bodyPr/>
          <a:lstStyle/>
          <a:p>
            <a:pPr>
              <a:spcBef>
                <a:spcPts val="1200"/>
              </a:spcBef>
            </a:pPr>
            <a:r>
              <a:rPr lang="en-US" b="1" dirty="0"/>
              <a:t>March 24 </a:t>
            </a:r>
            <a:r>
              <a:rPr lang="en-US" dirty="0"/>
              <a:t>– FDA released draft guidance for trial sponsors</a:t>
            </a:r>
          </a:p>
          <a:p>
            <a:pPr lvl="1">
              <a:spcBef>
                <a:spcPts val="1200"/>
              </a:spcBef>
            </a:pPr>
            <a:r>
              <a:rPr lang="en-US" dirty="0"/>
              <a:t>Docket No. FDA-2023-D-0110 for "Clinical Trial Considerations to Support Accelerated Approval of Oncology Therapeutics</a:t>
            </a:r>
          </a:p>
          <a:p>
            <a:pPr lvl="1">
              <a:spcBef>
                <a:spcPts val="1200"/>
              </a:spcBef>
            </a:pPr>
            <a:r>
              <a:rPr lang="en-US" dirty="0"/>
              <a:t>60 days for public comments</a:t>
            </a:r>
          </a:p>
          <a:p>
            <a:pPr lvl="1">
              <a:spcBef>
                <a:spcPts val="1200"/>
              </a:spcBef>
            </a:pPr>
            <a:r>
              <a:rPr lang="en-US" dirty="0"/>
              <a:t>Due by </a:t>
            </a:r>
            <a:r>
              <a:rPr lang="en-US" b="1" dirty="0"/>
              <a:t>May 26</a:t>
            </a:r>
          </a:p>
        </p:txBody>
      </p:sp>
    </p:spTree>
    <p:extLst>
      <p:ext uri="{BB962C8B-B14F-4D97-AF65-F5344CB8AC3E}">
        <p14:creationId xmlns:p14="http://schemas.microsoft.com/office/powerpoint/2010/main" val="2004907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8CEE32-343B-C8BB-5E1E-4C6F56825582}"/>
              </a:ext>
            </a:extLst>
          </p:cNvPr>
          <p:cNvSpPr>
            <a:spLocks noGrp="1"/>
          </p:cNvSpPr>
          <p:nvPr>
            <p:ph type="body" sz="quarter" idx="13"/>
          </p:nvPr>
        </p:nvSpPr>
        <p:spPr/>
        <p:txBody>
          <a:bodyPr>
            <a:normAutofit/>
          </a:bodyPr>
          <a:lstStyle/>
          <a:p>
            <a:r>
              <a:rPr lang="en-US" sz="2400" dirty="0"/>
              <a:t>Estimated Harms of the Age Change</a:t>
            </a:r>
          </a:p>
        </p:txBody>
      </p:sp>
      <p:sp>
        <p:nvSpPr>
          <p:cNvPr id="4" name="Content Placeholder 3">
            <a:extLst>
              <a:ext uri="{FF2B5EF4-FFF2-40B4-BE49-F238E27FC236}">
                <a16:creationId xmlns:a16="http://schemas.microsoft.com/office/drawing/2014/main" id="{519BA2C0-5CBE-6955-171F-E9437335B66E}"/>
              </a:ext>
            </a:extLst>
          </p:cNvPr>
          <p:cNvSpPr>
            <a:spLocks noGrp="1"/>
          </p:cNvSpPr>
          <p:nvPr>
            <p:ph idx="1"/>
          </p:nvPr>
        </p:nvSpPr>
        <p:spPr/>
        <p:txBody>
          <a:bodyPr>
            <a:normAutofit/>
          </a:bodyPr>
          <a:lstStyle/>
          <a:p>
            <a:pPr>
              <a:lnSpc>
                <a:spcPct val="120000"/>
              </a:lnSpc>
              <a:spcBef>
                <a:spcPts val="1200"/>
              </a:spcBef>
            </a:pPr>
            <a:r>
              <a:rPr lang="en-US" sz="2400" dirty="0"/>
              <a:t>A </a:t>
            </a:r>
            <a:r>
              <a:rPr lang="en-US" sz="2400" b="1" dirty="0"/>
              <a:t>~60% increase </a:t>
            </a:r>
            <a:r>
              <a:rPr lang="en-US" sz="2400" dirty="0"/>
              <a:t>in false-positive results (going from 873 false-positive results to 1,376)</a:t>
            </a:r>
          </a:p>
          <a:p>
            <a:pPr>
              <a:lnSpc>
                <a:spcPct val="120000"/>
              </a:lnSpc>
              <a:spcBef>
                <a:spcPts val="1200"/>
              </a:spcBef>
            </a:pPr>
            <a:r>
              <a:rPr lang="en-US" sz="2400" dirty="0"/>
              <a:t>A </a:t>
            </a:r>
            <a:r>
              <a:rPr lang="en-US" sz="2400" b="1" dirty="0"/>
              <a:t>~36% increase </a:t>
            </a:r>
            <a:r>
              <a:rPr lang="en-US" sz="2400" dirty="0"/>
              <a:t>in benign biopsies (going from ~148 to 210)  </a:t>
            </a:r>
          </a:p>
          <a:p>
            <a:pPr>
              <a:lnSpc>
                <a:spcPct val="120000"/>
              </a:lnSpc>
              <a:spcBef>
                <a:spcPts val="1200"/>
              </a:spcBef>
            </a:pPr>
            <a:r>
              <a:rPr lang="en-US" sz="2400" dirty="0"/>
              <a:t>An </a:t>
            </a:r>
            <a:r>
              <a:rPr lang="en-US" sz="2400" b="1" dirty="0"/>
              <a:t>additional</a:t>
            </a:r>
            <a:r>
              <a:rPr lang="en-US" sz="2400" dirty="0"/>
              <a:t> </a:t>
            </a:r>
            <a:r>
              <a:rPr lang="en-US" sz="2400" b="1" dirty="0"/>
              <a:t>2 cases of overdiagnosis </a:t>
            </a:r>
            <a:r>
              <a:rPr lang="en-US" sz="2400" dirty="0"/>
              <a:t>(going from 12 </a:t>
            </a:r>
            <a:r>
              <a:rPr lang="en-US" sz="2400" dirty="0" err="1"/>
              <a:t>overdiagnosed</a:t>
            </a:r>
            <a:r>
              <a:rPr lang="en-US" sz="2400" dirty="0"/>
              <a:t> cases to 14) </a:t>
            </a:r>
          </a:p>
          <a:p>
            <a:pPr marL="0" indent="0">
              <a:lnSpc>
                <a:spcPct val="120000"/>
              </a:lnSpc>
              <a:spcBef>
                <a:spcPts val="1200"/>
              </a:spcBef>
              <a:buNone/>
            </a:pPr>
            <a:r>
              <a:rPr lang="en-US" sz="2400" dirty="0"/>
              <a:t>(</a:t>
            </a:r>
            <a:r>
              <a:rPr lang="en-US" sz="2400" b="1" dirty="0"/>
              <a:t>Note</a:t>
            </a:r>
            <a:r>
              <a:rPr lang="en-US" sz="2400" dirty="0"/>
              <a:t>: there was a large amount of variation across the models regarding the impact on overdiagnosis, from as few as 4 cases to as many as 37 </a:t>
            </a:r>
            <a:r>
              <a:rPr lang="en-US" sz="2400" dirty="0" err="1"/>
              <a:t>overdiagnosed</a:t>
            </a:r>
            <a:r>
              <a:rPr lang="en-US" sz="2400" dirty="0"/>
              <a:t> cases.)</a:t>
            </a:r>
          </a:p>
        </p:txBody>
      </p:sp>
    </p:spTree>
    <p:extLst>
      <p:ext uri="{BB962C8B-B14F-4D97-AF65-F5344CB8AC3E}">
        <p14:creationId xmlns:p14="http://schemas.microsoft.com/office/powerpoint/2010/main" val="1256978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8CEE32-343B-C8BB-5E1E-4C6F56825582}"/>
              </a:ext>
            </a:extLst>
          </p:cNvPr>
          <p:cNvSpPr>
            <a:spLocks noGrp="1"/>
          </p:cNvSpPr>
          <p:nvPr>
            <p:ph type="body" sz="quarter" idx="13"/>
          </p:nvPr>
        </p:nvSpPr>
        <p:spPr/>
        <p:txBody>
          <a:bodyPr>
            <a:normAutofit/>
          </a:bodyPr>
          <a:lstStyle/>
          <a:p>
            <a:r>
              <a:rPr lang="en-US" sz="2400" dirty="0"/>
              <a:t>Limitations of the Models</a:t>
            </a:r>
          </a:p>
        </p:txBody>
      </p:sp>
      <p:sp>
        <p:nvSpPr>
          <p:cNvPr id="4" name="Content Placeholder 3">
            <a:extLst>
              <a:ext uri="{FF2B5EF4-FFF2-40B4-BE49-F238E27FC236}">
                <a16:creationId xmlns:a16="http://schemas.microsoft.com/office/drawing/2014/main" id="{519BA2C0-5CBE-6955-171F-E9437335B66E}"/>
              </a:ext>
            </a:extLst>
          </p:cNvPr>
          <p:cNvSpPr>
            <a:spLocks noGrp="1"/>
          </p:cNvSpPr>
          <p:nvPr>
            <p:ph idx="1"/>
          </p:nvPr>
        </p:nvSpPr>
        <p:spPr/>
        <p:txBody>
          <a:bodyPr>
            <a:normAutofit/>
          </a:bodyPr>
          <a:lstStyle/>
          <a:p>
            <a:pPr>
              <a:lnSpc>
                <a:spcPct val="120000"/>
              </a:lnSpc>
              <a:spcBef>
                <a:spcPts val="1200"/>
              </a:spcBef>
            </a:pPr>
            <a:r>
              <a:rPr lang="en-US" sz="2400" dirty="0"/>
              <a:t>ALL of the models assumed </a:t>
            </a:r>
            <a:r>
              <a:rPr lang="en-US" sz="2400" b="1" dirty="0"/>
              <a:t>100% screening adherence</a:t>
            </a:r>
            <a:r>
              <a:rPr lang="en-US" sz="2400" dirty="0"/>
              <a:t>, prompt evaluation of abnormal screening results, and appropriate and timely access to treatment. </a:t>
            </a:r>
          </a:p>
          <a:p>
            <a:pPr marL="0" indent="0" algn="ctr">
              <a:lnSpc>
                <a:spcPct val="120000"/>
              </a:lnSpc>
              <a:spcBef>
                <a:spcPts val="1200"/>
              </a:spcBef>
              <a:buNone/>
            </a:pPr>
            <a:r>
              <a:rPr lang="en-US" sz="2400" b="1" dirty="0"/>
              <a:t>BEST CASE SCENARIO – BUT NOT THE REAL SCENARIO</a:t>
            </a:r>
          </a:p>
        </p:txBody>
      </p:sp>
    </p:spTree>
    <p:extLst>
      <p:ext uri="{BB962C8B-B14F-4D97-AF65-F5344CB8AC3E}">
        <p14:creationId xmlns:p14="http://schemas.microsoft.com/office/powerpoint/2010/main" val="2332333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63AE21-843F-74E2-460D-106B41F500A8}"/>
              </a:ext>
            </a:extLst>
          </p:cNvPr>
          <p:cNvSpPr>
            <a:spLocks noGrp="1"/>
          </p:cNvSpPr>
          <p:nvPr>
            <p:ph idx="1"/>
          </p:nvPr>
        </p:nvSpPr>
        <p:spPr>
          <a:xfrm>
            <a:off x="838200" y="1825625"/>
            <a:ext cx="3697705" cy="4351338"/>
          </a:xfrm>
        </p:spPr>
        <p:txBody>
          <a:bodyPr>
            <a:normAutofit fontScale="92500"/>
          </a:bodyPr>
          <a:lstStyle/>
          <a:p>
            <a:r>
              <a:rPr lang="en-US" dirty="0"/>
              <a:t>According to the CDC, ~60% of all women between 40-49 years of age are already being screened.</a:t>
            </a:r>
          </a:p>
          <a:p>
            <a:endParaRPr lang="en-US" dirty="0"/>
          </a:p>
          <a:p>
            <a:r>
              <a:rPr lang="en-US" dirty="0">
                <a:hlinkClick r:id="rId2"/>
              </a:rPr>
              <a:t>https://www.cdc.gov/nchs/hus/topics/mammography.htm#featured-charts</a:t>
            </a:r>
            <a:r>
              <a:rPr lang="en-US" dirty="0"/>
              <a:t> </a:t>
            </a:r>
          </a:p>
          <a:p>
            <a:endParaRPr lang="en-US" dirty="0"/>
          </a:p>
        </p:txBody>
      </p:sp>
      <p:sp>
        <p:nvSpPr>
          <p:cNvPr id="3" name="Text Placeholder 2">
            <a:extLst>
              <a:ext uri="{FF2B5EF4-FFF2-40B4-BE49-F238E27FC236}">
                <a16:creationId xmlns:a16="http://schemas.microsoft.com/office/drawing/2014/main" id="{6E4E7771-C5E6-331F-695B-0684FE38E89E}"/>
              </a:ext>
            </a:extLst>
          </p:cNvPr>
          <p:cNvSpPr>
            <a:spLocks noGrp="1"/>
          </p:cNvSpPr>
          <p:nvPr>
            <p:ph type="body" sz="quarter" idx="13"/>
          </p:nvPr>
        </p:nvSpPr>
        <p:spPr/>
        <p:txBody>
          <a:bodyPr>
            <a:normAutofit fontScale="85000" lnSpcReduction="20000"/>
          </a:bodyPr>
          <a:lstStyle/>
          <a:p>
            <a:r>
              <a:rPr lang="en-US" dirty="0"/>
              <a:t>What Screening Is Already Going On in This Age Group?</a:t>
            </a:r>
          </a:p>
        </p:txBody>
      </p:sp>
      <p:pic>
        <p:nvPicPr>
          <p:cNvPr id="5" name="Picture 4">
            <a:extLst>
              <a:ext uri="{FF2B5EF4-FFF2-40B4-BE49-F238E27FC236}">
                <a16:creationId xmlns:a16="http://schemas.microsoft.com/office/drawing/2014/main" id="{7474AEDF-B8B9-9656-C5FE-DEAFB9D4C38C}"/>
              </a:ext>
            </a:extLst>
          </p:cNvPr>
          <p:cNvPicPr>
            <a:picLocks noChangeAspect="1"/>
          </p:cNvPicPr>
          <p:nvPr/>
        </p:nvPicPr>
        <p:blipFill>
          <a:blip r:embed="rId3"/>
          <a:stretch>
            <a:fillRect/>
          </a:stretch>
        </p:blipFill>
        <p:spPr>
          <a:xfrm>
            <a:off x="4622382" y="1455294"/>
            <a:ext cx="5941343" cy="5000559"/>
          </a:xfrm>
          <a:prstGeom prst="rect">
            <a:avLst/>
          </a:prstGeom>
        </p:spPr>
      </p:pic>
    </p:spTree>
    <p:extLst>
      <p:ext uri="{BB962C8B-B14F-4D97-AF65-F5344CB8AC3E}">
        <p14:creationId xmlns:p14="http://schemas.microsoft.com/office/powerpoint/2010/main" val="541594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63AE21-843F-74E2-460D-106B41F500A8}"/>
              </a:ext>
            </a:extLst>
          </p:cNvPr>
          <p:cNvSpPr>
            <a:spLocks noGrp="1"/>
          </p:cNvSpPr>
          <p:nvPr>
            <p:ph idx="1"/>
          </p:nvPr>
        </p:nvSpPr>
        <p:spPr>
          <a:xfrm>
            <a:off x="838200" y="1825625"/>
            <a:ext cx="3697705" cy="4351338"/>
          </a:xfrm>
        </p:spPr>
        <p:txBody>
          <a:bodyPr>
            <a:normAutofit fontScale="92500"/>
          </a:bodyPr>
          <a:lstStyle/>
          <a:p>
            <a:r>
              <a:rPr lang="en-US" dirty="0"/>
              <a:t>According to the CDC, ~60% of all women between 40-49 years of age are already being screened.</a:t>
            </a:r>
          </a:p>
          <a:p>
            <a:endParaRPr lang="en-US" dirty="0"/>
          </a:p>
          <a:p>
            <a:r>
              <a:rPr lang="en-US" dirty="0">
                <a:hlinkClick r:id="rId2"/>
              </a:rPr>
              <a:t>https://www.cdc.gov/nchs/hus/topics/mammography.htm#featured-charts</a:t>
            </a:r>
            <a:r>
              <a:rPr lang="en-US" dirty="0"/>
              <a:t> </a:t>
            </a:r>
          </a:p>
          <a:p>
            <a:endParaRPr lang="en-US" dirty="0"/>
          </a:p>
        </p:txBody>
      </p:sp>
      <p:sp>
        <p:nvSpPr>
          <p:cNvPr id="3" name="Text Placeholder 2">
            <a:extLst>
              <a:ext uri="{FF2B5EF4-FFF2-40B4-BE49-F238E27FC236}">
                <a16:creationId xmlns:a16="http://schemas.microsoft.com/office/drawing/2014/main" id="{6E4E7771-C5E6-331F-695B-0684FE38E89E}"/>
              </a:ext>
            </a:extLst>
          </p:cNvPr>
          <p:cNvSpPr>
            <a:spLocks noGrp="1"/>
          </p:cNvSpPr>
          <p:nvPr>
            <p:ph type="body" sz="quarter" idx="13"/>
          </p:nvPr>
        </p:nvSpPr>
        <p:spPr/>
        <p:txBody>
          <a:bodyPr>
            <a:normAutofit fontScale="85000" lnSpcReduction="20000"/>
          </a:bodyPr>
          <a:lstStyle/>
          <a:p>
            <a:r>
              <a:rPr lang="en-US" dirty="0"/>
              <a:t>What Screening Is Already Going On in This Age Group?</a:t>
            </a:r>
          </a:p>
        </p:txBody>
      </p:sp>
    </p:spTree>
    <p:extLst>
      <p:ext uri="{BB962C8B-B14F-4D97-AF65-F5344CB8AC3E}">
        <p14:creationId xmlns:p14="http://schemas.microsoft.com/office/powerpoint/2010/main" val="2811727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63AE21-843F-74E2-460D-106B41F500A8}"/>
              </a:ext>
            </a:extLst>
          </p:cNvPr>
          <p:cNvSpPr>
            <a:spLocks noGrp="1"/>
          </p:cNvSpPr>
          <p:nvPr>
            <p:ph idx="1"/>
          </p:nvPr>
        </p:nvSpPr>
        <p:spPr>
          <a:xfrm>
            <a:off x="838200" y="1825625"/>
            <a:ext cx="3697705" cy="4351338"/>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r>
              <a:rPr lang="en-US" dirty="0">
                <a:hlinkClick r:id="rId2"/>
              </a:rPr>
              <a:t>https://www.cdc.gov/nchs/hus/topics/mammography.htm#featured-charts</a:t>
            </a:r>
            <a:r>
              <a:rPr lang="en-US" dirty="0"/>
              <a:t> </a:t>
            </a:r>
          </a:p>
          <a:p>
            <a:endParaRPr lang="en-US" dirty="0"/>
          </a:p>
        </p:txBody>
      </p:sp>
      <p:sp>
        <p:nvSpPr>
          <p:cNvPr id="3" name="Text Placeholder 2">
            <a:extLst>
              <a:ext uri="{FF2B5EF4-FFF2-40B4-BE49-F238E27FC236}">
                <a16:creationId xmlns:a16="http://schemas.microsoft.com/office/drawing/2014/main" id="{6E4E7771-C5E6-331F-695B-0684FE38E89E}"/>
              </a:ext>
            </a:extLst>
          </p:cNvPr>
          <p:cNvSpPr>
            <a:spLocks noGrp="1"/>
          </p:cNvSpPr>
          <p:nvPr>
            <p:ph type="body" sz="quarter" idx="13"/>
          </p:nvPr>
        </p:nvSpPr>
        <p:spPr/>
        <p:txBody>
          <a:bodyPr>
            <a:normAutofit fontScale="85000" lnSpcReduction="20000"/>
          </a:bodyPr>
          <a:lstStyle/>
          <a:p>
            <a:r>
              <a:rPr lang="en-US" dirty="0"/>
              <a:t>What Screening Is Already Going On in This Age Group?</a:t>
            </a:r>
          </a:p>
        </p:txBody>
      </p:sp>
      <p:pic>
        <p:nvPicPr>
          <p:cNvPr id="6" name="Picture 5">
            <a:extLst>
              <a:ext uri="{FF2B5EF4-FFF2-40B4-BE49-F238E27FC236}">
                <a16:creationId xmlns:a16="http://schemas.microsoft.com/office/drawing/2014/main" id="{67A2747C-73FC-4D9D-D396-25FA28424A54}"/>
              </a:ext>
            </a:extLst>
          </p:cNvPr>
          <p:cNvPicPr>
            <a:picLocks noChangeAspect="1"/>
          </p:cNvPicPr>
          <p:nvPr/>
        </p:nvPicPr>
        <p:blipFill>
          <a:blip r:embed="rId3"/>
          <a:stretch>
            <a:fillRect/>
          </a:stretch>
        </p:blipFill>
        <p:spPr>
          <a:xfrm>
            <a:off x="4657725" y="1555879"/>
            <a:ext cx="5869907" cy="5302121"/>
          </a:xfrm>
          <a:prstGeom prst="rect">
            <a:avLst/>
          </a:prstGeom>
        </p:spPr>
      </p:pic>
    </p:spTree>
    <p:extLst>
      <p:ext uri="{BB962C8B-B14F-4D97-AF65-F5344CB8AC3E}">
        <p14:creationId xmlns:p14="http://schemas.microsoft.com/office/powerpoint/2010/main" val="3317724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C0592D-7E92-CC0E-1897-385F6456AEA5}"/>
              </a:ext>
            </a:extLst>
          </p:cNvPr>
          <p:cNvSpPr>
            <a:spLocks noGrp="1"/>
          </p:cNvSpPr>
          <p:nvPr>
            <p:ph idx="1"/>
          </p:nvPr>
        </p:nvSpPr>
        <p:spPr/>
        <p:txBody>
          <a:bodyPr/>
          <a:lstStyle/>
          <a:p>
            <a:r>
              <a:rPr lang="en-US" dirty="0"/>
              <a:t>Screening with mammography will not eliminate the long-standing disparities that exist in breast cancer outcomes regardless of the start and stop age. </a:t>
            </a:r>
          </a:p>
          <a:p>
            <a:r>
              <a:rPr lang="en-US" dirty="0"/>
              <a:t>They are the result of structural racism, and the health care policies that create inequitable access to appropriate, timely, and quality care. </a:t>
            </a:r>
          </a:p>
        </p:txBody>
      </p:sp>
      <p:sp>
        <p:nvSpPr>
          <p:cNvPr id="3" name="Text Placeholder 2">
            <a:extLst>
              <a:ext uri="{FF2B5EF4-FFF2-40B4-BE49-F238E27FC236}">
                <a16:creationId xmlns:a16="http://schemas.microsoft.com/office/drawing/2014/main" id="{9A0CCCBB-48A0-3263-794B-8E4A32BBE339}"/>
              </a:ext>
            </a:extLst>
          </p:cNvPr>
          <p:cNvSpPr>
            <a:spLocks noGrp="1"/>
          </p:cNvSpPr>
          <p:nvPr>
            <p:ph type="body" sz="quarter" idx="13"/>
          </p:nvPr>
        </p:nvSpPr>
        <p:spPr/>
        <p:txBody>
          <a:bodyPr/>
          <a:lstStyle/>
          <a:p>
            <a:r>
              <a:rPr lang="en-US" dirty="0"/>
              <a:t>NBCC Statement</a:t>
            </a:r>
          </a:p>
        </p:txBody>
      </p:sp>
    </p:spTree>
    <p:extLst>
      <p:ext uri="{BB962C8B-B14F-4D97-AF65-F5344CB8AC3E}">
        <p14:creationId xmlns:p14="http://schemas.microsoft.com/office/powerpoint/2010/main" val="2220485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05DE31-68D4-83C8-D654-00C44C8FEFDE}"/>
              </a:ext>
            </a:extLst>
          </p:cNvPr>
          <p:cNvSpPr>
            <a:spLocks noGrp="1"/>
          </p:cNvSpPr>
          <p:nvPr>
            <p:ph idx="1"/>
          </p:nvPr>
        </p:nvSpPr>
        <p:spPr/>
        <p:txBody>
          <a:bodyPr>
            <a:normAutofit lnSpcReduction="10000"/>
          </a:bodyPr>
          <a:lstStyle/>
          <a:p>
            <a:r>
              <a:rPr lang="en-US" dirty="0"/>
              <a:t>Diverting billions more dollars each year to an ineffective or at best, weakly effective intervention like screening that includes so much harm diverts those resources from addressing the tough questions, like how we prevent breast cancer or stop it from becoming lethal and how to create an equitable health care system. </a:t>
            </a:r>
          </a:p>
          <a:p>
            <a:endParaRPr lang="en-US" dirty="0"/>
          </a:p>
          <a:p>
            <a:r>
              <a:rPr lang="en-US" dirty="0"/>
              <a:t>Mammography screening is not the answer to ending breast cancer and saving lives, and continued emphasis on it as a dominant strategy is misplaced.</a:t>
            </a:r>
          </a:p>
          <a:p>
            <a:endParaRPr lang="en-US" dirty="0"/>
          </a:p>
        </p:txBody>
      </p:sp>
      <p:sp>
        <p:nvSpPr>
          <p:cNvPr id="3" name="Text Placeholder 2">
            <a:extLst>
              <a:ext uri="{FF2B5EF4-FFF2-40B4-BE49-F238E27FC236}">
                <a16:creationId xmlns:a16="http://schemas.microsoft.com/office/drawing/2014/main" id="{F5AF9300-FD6F-908F-7026-623EB809212D}"/>
              </a:ext>
            </a:extLst>
          </p:cNvPr>
          <p:cNvSpPr>
            <a:spLocks noGrp="1"/>
          </p:cNvSpPr>
          <p:nvPr>
            <p:ph type="body" sz="quarter" idx="13"/>
          </p:nvPr>
        </p:nvSpPr>
        <p:spPr/>
        <p:txBody>
          <a:bodyPr/>
          <a:lstStyle/>
          <a:p>
            <a:r>
              <a:rPr lang="en-US" dirty="0"/>
              <a:t>NBCC Statement</a:t>
            </a:r>
          </a:p>
        </p:txBody>
      </p:sp>
    </p:spTree>
    <p:extLst>
      <p:ext uri="{BB962C8B-B14F-4D97-AF65-F5344CB8AC3E}">
        <p14:creationId xmlns:p14="http://schemas.microsoft.com/office/powerpoint/2010/main" val="2915772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8CEE32-343B-C8BB-5E1E-4C6F56825582}"/>
              </a:ext>
            </a:extLst>
          </p:cNvPr>
          <p:cNvSpPr>
            <a:spLocks noGrp="1"/>
          </p:cNvSpPr>
          <p:nvPr>
            <p:ph type="body" sz="quarter" idx="13"/>
          </p:nvPr>
        </p:nvSpPr>
        <p:spPr/>
        <p:txBody>
          <a:bodyPr>
            <a:normAutofit/>
          </a:bodyPr>
          <a:lstStyle/>
          <a:p>
            <a:r>
              <a:rPr lang="en-US" dirty="0"/>
              <a:t>Background on the Guidance</a:t>
            </a:r>
          </a:p>
        </p:txBody>
      </p:sp>
      <p:sp>
        <p:nvSpPr>
          <p:cNvPr id="4" name="Content Placeholder 3">
            <a:extLst>
              <a:ext uri="{FF2B5EF4-FFF2-40B4-BE49-F238E27FC236}">
                <a16:creationId xmlns:a16="http://schemas.microsoft.com/office/drawing/2014/main" id="{D3936C90-0D4E-0730-FBFF-C0865F19F446}"/>
              </a:ext>
            </a:extLst>
          </p:cNvPr>
          <p:cNvSpPr>
            <a:spLocks noGrp="1"/>
          </p:cNvSpPr>
          <p:nvPr>
            <p:ph idx="1"/>
          </p:nvPr>
        </p:nvSpPr>
        <p:spPr/>
        <p:txBody>
          <a:bodyPr/>
          <a:lstStyle/>
          <a:p>
            <a:pPr>
              <a:spcBef>
                <a:spcPts val="1200"/>
              </a:spcBef>
            </a:pPr>
            <a:r>
              <a:rPr lang="en-US" b="1" dirty="0"/>
              <a:t>Purpose: </a:t>
            </a:r>
            <a:r>
              <a:rPr lang="en-US" dirty="0"/>
              <a:t>To encourage study designs for clinical trials that will improve the data available at the time of accelerated approval and reduce clinical uncertainty for patients by initiating </a:t>
            </a:r>
            <a:r>
              <a:rPr lang="en-US" dirty="0" err="1"/>
              <a:t>postmarketing</a:t>
            </a:r>
            <a:r>
              <a:rPr lang="en-US" dirty="0"/>
              <a:t> confirmatory studies in a timely manner.</a:t>
            </a:r>
          </a:p>
          <a:p>
            <a:pPr>
              <a:spcBef>
                <a:spcPts val="1200"/>
              </a:spcBef>
            </a:pPr>
            <a:endParaRPr lang="en-US" dirty="0"/>
          </a:p>
          <a:p>
            <a:pPr>
              <a:spcBef>
                <a:spcPts val="1200"/>
              </a:spcBef>
            </a:pPr>
            <a:r>
              <a:rPr lang="en-US" dirty="0"/>
              <a:t>To minimize the period of uncertainty for patients.</a:t>
            </a:r>
          </a:p>
          <a:p>
            <a:pPr>
              <a:spcBef>
                <a:spcPts val="1200"/>
              </a:spcBef>
            </a:pPr>
            <a:endParaRPr lang="en-US" dirty="0"/>
          </a:p>
        </p:txBody>
      </p:sp>
    </p:spTree>
    <p:extLst>
      <p:ext uri="{BB962C8B-B14F-4D97-AF65-F5344CB8AC3E}">
        <p14:creationId xmlns:p14="http://schemas.microsoft.com/office/powerpoint/2010/main" val="1230833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8CEE32-343B-C8BB-5E1E-4C6F56825582}"/>
              </a:ext>
            </a:extLst>
          </p:cNvPr>
          <p:cNvSpPr>
            <a:spLocks noGrp="1"/>
          </p:cNvSpPr>
          <p:nvPr>
            <p:ph type="body" sz="quarter" idx="13"/>
          </p:nvPr>
        </p:nvSpPr>
        <p:spPr/>
        <p:txBody>
          <a:bodyPr>
            <a:normAutofit/>
          </a:bodyPr>
          <a:lstStyle/>
          <a:p>
            <a:r>
              <a:rPr lang="en-US" dirty="0"/>
              <a:t>Background on the Guidance</a:t>
            </a:r>
          </a:p>
        </p:txBody>
      </p:sp>
      <p:sp>
        <p:nvSpPr>
          <p:cNvPr id="4" name="Content Placeholder 3">
            <a:extLst>
              <a:ext uri="{FF2B5EF4-FFF2-40B4-BE49-F238E27FC236}">
                <a16:creationId xmlns:a16="http://schemas.microsoft.com/office/drawing/2014/main" id="{D3936C90-0D4E-0730-FBFF-C0865F19F446}"/>
              </a:ext>
            </a:extLst>
          </p:cNvPr>
          <p:cNvSpPr>
            <a:spLocks noGrp="1"/>
          </p:cNvSpPr>
          <p:nvPr>
            <p:ph idx="1"/>
          </p:nvPr>
        </p:nvSpPr>
        <p:spPr/>
        <p:txBody>
          <a:bodyPr>
            <a:normAutofit/>
          </a:bodyPr>
          <a:lstStyle/>
          <a:p>
            <a:pPr>
              <a:spcBef>
                <a:spcPts val="1200"/>
              </a:spcBef>
            </a:pPr>
            <a:r>
              <a:rPr lang="en-US" b="1" dirty="0"/>
              <a:t>Outlined 3 study designs and specific considerations for each</a:t>
            </a:r>
          </a:p>
          <a:p>
            <a:pPr marL="914400" lvl="1" indent="-457200">
              <a:spcBef>
                <a:spcPts val="1200"/>
              </a:spcBef>
              <a:buFont typeface="+mj-lt"/>
              <a:buAutoNum type="arabicPeriod"/>
            </a:pPr>
            <a:r>
              <a:rPr lang="en-US" dirty="0"/>
              <a:t>The traditional, 2-RCT approach (one using a surrogate endpoint for AA and a second confirmatory trial with a clinical endpoint)</a:t>
            </a:r>
          </a:p>
          <a:p>
            <a:pPr marL="914400" lvl="1" indent="-457200">
              <a:spcBef>
                <a:spcPts val="1200"/>
              </a:spcBef>
              <a:buFont typeface="+mj-lt"/>
              <a:buAutoNum type="arabicPeriod"/>
            </a:pPr>
            <a:r>
              <a:rPr lang="en-US" dirty="0"/>
              <a:t>Single RCT for both AA and regular approval </a:t>
            </a:r>
            <a:r>
              <a:rPr lang="en-US" dirty="0">
                <a:solidFill>
                  <a:srgbClr val="982168"/>
                </a:solidFill>
              </a:rPr>
              <a:t>(New)</a:t>
            </a:r>
          </a:p>
          <a:p>
            <a:pPr marL="914400" lvl="1" indent="-457200">
              <a:spcBef>
                <a:spcPts val="1200"/>
              </a:spcBef>
              <a:buFont typeface="+mj-lt"/>
              <a:buAutoNum type="arabicPeriod"/>
            </a:pPr>
            <a:r>
              <a:rPr lang="en-US" dirty="0"/>
              <a:t>Single-arm trial</a:t>
            </a:r>
          </a:p>
        </p:txBody>
      </p:sp>
    </p:spTree>
    <p:extLst>
      <p:ext uri="{BB962C8B-B14F-4D97-AF65-F5344CB8AC3E}">
        <p14:creationId xmlns:p14="http://schemas.microsoft.com/office/powerpoint/2010/main" val="453064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8CEE32-343B-C8BB-5E1E-4C6F56825582}"/>
              </a:ext>
            </a:extLst>
          </p:cNvPr>
          <p:cNvSpPr>
            <a:spLocks noGrp="1"/>
          </p:cNvSpPr>
          <p:nvPr>
            <p:ph type="body" sz="quarter" idx="13"/>
          </p:nvPr>
        </p:nvSpPr>
        <p:spPr/>
        <p:txBody>
          <a:bodyPr>
            <a:normAutofit/>
          </a:bodyPr>
          <a:lstStyle/>
          <a:p>
            <a:r>
              <a:rPr lang="en-US" dirty="0"/>
              <a:t>Background on the Guidance</a:t>
            </a:r>
          </a:p>
        </p:txBody>
      </p:sp>
      <p:sp>
        <p:nvSpPr>
          <p:cNvPr id="4" name="Content Placeholder 3">
            <a:extLst>
              <a:ext uri="{FF2B5EF4-FFF2-40B4-BE49-F238E27FC236}">
                <a16:creationId xmlns:a16="http://schemas.microsoft.com/office/drawing/2014/main" id="{D3936C90-0D4E-0730-FBFF-C0865F19F446}"/>
              </a:ext>
            </a:extLst>
          </p:cNvPr>
          <p:cNvSpPr>
            <a:spLocks noGrp="1"/>
          </p:cNvSpPr>
          <p:nvPr>
            <p:ph idx="1"/>
          </p:nvPr>
        </p:nvSpPr>
        <p:spPr/>
        <p:txBody>
          <a:bodyPr>
            <a:normAutofit/>
          </a:bodyPr>
          <a:lstStyle/>
          <a:p>
            <a:pPr marL="914400" lvl="1" indent="-457200">
              <a:spcBef>
                <a:spcPts val="1200"/>
              </a:spcBef>
              <a:buFont typeface="+mj-lt"/>
              <a:buAutoNum type="arabicPeriod"/>
            </a:pPr>
            <a:r>
              <a:rPr lang="en-US" b="1" dirty="0"/>
              <a:t>The traditional, 2-RCT approach </a:t>
            </a:r>
            <a:r>
              <a:rPr lang="en-US" dirty="0"/>
              <a:t>(one using a surrogate endpoint for AA and a second confirmatory trial with a clinical endpoint)</a:t>
            </a:r>
          </a:p>
          <a:p>
            <a:pPr lvl="2">
              <a:spcBef>
                <a:spcPts val="1200"/>
              </a:spcBef>
            </a:pPr>
            <a:r>
              <a:rPr lang="en-US" dirty="0"/>
              <a:t>The confirmatory trial should have already started and be close to or have completed patient accrual.</a:t>
            </a:r>
          </a:p>
          <a:p>
            <a:pPr lvl="2">
              <a:spcBef>
                <a:spcPts val="1200"/>
              </a:spcBef>
            </a:pPr>
            <a:r>
              <a:rPr lang="en-US" dirty="0"/>
              <a:t>Alternatively, the confirmatory trial can be in an earlier disease setting </a:t>
            </a:r>
          </a:p>
        </p:txBody>
      </p:sp>
    </p:spTree>
    <p:extLst>
      <p:ext uri="{BB962C8B-B14F-4D97-AF65-F5344CB8AC3E}">
        <p14:creationId xmlns:p14="http://schemas.microsoft.com/office/powerpoint/2010/main" val="532782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8CEE32-343B-C8BB-5E1E-4C6F56825582}"/>
              </a:ext>
            </a:extLst>
          </p:cNvPr>
          <p:cNvSpPr>
            <a:spLocks noGrp="1"/>
          </p:cNvSpPr>
          <p:nvPr>
            <p:ph type="body" sz="quarter" idx="13"/>
          </p:nvPr>
        </p:nvSpPr>
        <p:spPr/>
        <p:txBody>
          <a:bodyPr>
            <a:normAutofit/>
          </a:bodyPr>
          <a:lstStyle/>
          <a:p>
            <a:r>
              <a:rPr lang="en-US" dirty="0"/>
              <a:t>Background on the Guidance</a:t>
            </a:r>
          </a:p>
        </p:txBody>
      </p:sp>
      <p:sp>
        <p:nvSpPr>
          <p:cNvPr id="4" name="Content Placeholder 3">
            <a:extLst>
              <a:ext uri="{FF2B5EF4-FFF2-40B4-BE49-F238E27FC236}">
                <a16:creationId xmlns:a16="http://schemas.microsoft.com/office/drawing/2014/main" id="{D3936C90-0D4E-0730-FBFF-C0865F19F446}"/>
              </a:ext>
            </a:extLst>
          </p:cNvPr>
          <p:cNvSpPr>
            <a:spLocks noGrp="1"/>
          </p:cNvSpPr>
          <p:nvPr>
            <p:ph idx="1"/>
          </p:nvPr>
        </p:nvSpPr>
        <p:spPr/>
        <p:txBody>
          <a:bodyPr>
            <a:normAutofit fontScale="92500" lnSpcReduction="10000"/>
          </a:bodyPr>
          <a:lstStyle/>
          <a:p>
            <a:pPr marL="971550" lvl="1" indent="-514350">
              <a:spcBef>
                <a:spcPts val="1200"/>
              </a:spcBef>
              <a:buFont typeface="+mj-lt"/>
              <a:buAutoNum type="arabicPeriod" startAt="2"/>
            </a:pPr>
            <a:r>
              <a:rPr lang="en-US" sz="2600" b="1" dirty="0"/>
              <a:t>Single RCT approach</a:t>
            </a:r>
          </a:p>
          <a:p>
            <a:pPr lvl="2">
              <a:spcBef>
                <a:spcPts val="1200"/>
              </a:spcBef>
            </a:pPr>
            <a:r>
              <a:rPr lang="en-US" dirty="0"/>
              <a:t>Preliminary surrogate endpoint for AA; and longer-term secondary clinical endpoint for conversion to regular approval</a:t>
            </a:r>
          </a:p>
          <a:p>
            <a:pPr lvl="2">
              <a:spcBef>
                <a:spcPts val="1200"/>
              </a:spcBef>
            </a:pPr>
            <a:r>
              <a:rPr lang="en-US" dirty="0"/>
              <a:t>Endpoints for this approach are critical</a:t>
            </a:r>
          </a:p>
          <a:p>
            <a:pPr lvl="2">
              <a:spcBef>
                <a:spcPts val="1200"/>
              </a:spcBef>
            </a:pPr>
            <a:r>
              <a:rPr lang="en-US" dirty="0"/>
              <a:t>Other design considerations discussed included:</a:t>
            </a:r>
          </a:p>
          <a:p>
            <a:pPr lvl="3">
              <a:spcBef>
                <a:spcPts val="1200"/>
              </a:spcBef>
            </a:pPr>
            <a:r>
              <a:rPr lang="en-US" sz="1900" dirty="0"/>
              <a:t>If crossover will be permitted</a:t>
            </a:r>
          </a:p>
          <a:p>
            <a:pPr lvl="3">
              <a:spcBef>
                <a:spcPts val="1200"/>
              </a:spcBef>
            </a:pPr>
            <a:r>
              <a:rPr lang="en-US" sz="1900" dirty="0"/>
              <a:t>Control arm treatment</a:t>
            </a:r>
          </a:p>
          <a:p>
            <a:pPr lvl="3">
              <a:spcBef>
                <a:spcPts val="1200"/>
              </a:spcBef>
            </a:pPr>
            <a:r>
              <a:rPr lang="en-US" sz="1900" dirty="0"/>
              <a:t>Combination regimens – the need to be able to demonstrate the impact for each component of the regimen independently</a:t>
            </a:r>
          </a:p>
          <a:p>
            <a:pPr lvl="3">
              <a:spcBef>
                <a:spcPts val="1200"/>
              </a:spcBef>
            </a:pPr>
            <a:r>
              <a:rPr lang="en-US" sz="1900" dirty="0"/>
              <a:t>Plan for dealing with multiple endpoints and the potential for a false positive type-1 error (alpha splitting and hierarchical statistical plans)</a:t>
            </a:r>
          </a:p>
          <a:p>
            <a:pPr lvl="3">
              <a:spcBef>
                <a:spcPts val="1200"/>
              </a:spcBef>
            </a:pPr>
            <a:r>
              <a:rPr lang="en-US" sz="1900" dirty="0"/>
              <a:t>Trial size with enough power</a:t>
            </a:r>
          </a:p>
        </p:txBody>
      </p:sp>
    </p:spTree>
    <p:extLst>
      <p:ext uri="{BB962C8B-B14F-4D97-AF65-F5344CB8AC3E}">
        <p14:creationId xmlns:p14="http://schemas.microsoft.com/office/powerpoint/2010/main" val="2315987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8CEE32-343B-C8BB-5E1E-4C6F56825582}"/>
              </a:ext>
            </a:extLst>
          </p:cNvPr>
          <p:cNvSpPr>
            <a:spLocks noGrp="1"/>
          </p:cNvSpPr>
          <p:nvPr>
            <p:ph type="body" sz="quarter" idx="13"/>
          </p:nvPr>
        </p:nvSpPr>
        <p:spPr/>
        <p:txBody>
          <a:bodyPr>
            <a:normAutofit/>
          </a:bodyPr>
          <a:lstStyle/>
          <a:p>
            <a:r>
              <a:rPr lang="en-US" dirty="0"/>
              <a:t>Background on the Guidance</a:t>
            </a:r>
          </a:p>
        </p:txBody>
      </p:sp>
      <p:sp>
        <p:nvSpPr>
          <p:cNvPr id="4" name="Content Placeholder 3">
            <a:extLst>
              <a:ext uri="{FF2B5EF4-FFF2-40B4-BE49-F238E27FC236}">
                <a16:creationId xmlns:a16="http://schemas.microsoft.com/office/drawing/2014/main" id="{D3936C90-0D4E-0730-FBFF-C0865F19F446}"/>
              </a:ext>
            </a:extLst>
          </p:cNvPr>
          <p:cNvSpPr>
            <a:spLocks noGrp="1"/>
          </p:cNvSpPr>
          <p:nvPr>
            <p:ph idx="1"/>
          </p:nvPr>
        </p:nvSpPr>
        <p:spPr/>
        <p:txBody>
          <a:bodyPr>
            <a:normAutofit/>
          </a:bodyPr>
          <a:lstStyle/>
          <a:p>
            <a:pPr marL="514350" indent="-514350">
              <a:spcBef>
                <a:spcPts val="1200"/>
              </a:spcBef>
              <a:buFont typeface="+mj-lt"/>
              <a:buAutoNum type="arabicPeriod" startAt="3"/>
            </a:pPr>
            <a:r>
              <a:rPr lang="en-US" b="1" dirty="0"/>
              <a:t>Single-arm trial considerations</a:t>
            </a:r>
          </a:p>
          <a:p>
            <a:pPr lvl="1">
              <a:spcBef>
                <a:spcPts val="1200"/>
              </a:spcBef>
            </a:pPr>
            <a:r>
              <a:rPr lang="en-US" dirty="0"/>
              <a:t>Endpoints like response rate</a:t>
            </a:r>
          </a:p>
          <a:p>
            <a:pPr lvl="2">
              <a:spcBef>
                <a:spcPts val="1200"/>
              </a:spcBef>
            </a:pPr>
            <a:r>
              <a:rPr lang="en-US" dirty="0"/>
              <a:t>Magnitude of response and the duration of response</a:t>
            </a:r>
          </a:p>
          <a:p>
            <a:pPr lvl="2">
              <a:spcBef>
                <a:spcPts val="1200"/>
              </a:spcBef>
            </a:pPr>
            <a:r>
              <a:rPr lang="en-US" dirty="0"/>
              <a:t>Blinded independent central review</a:t>
            </a:r>
          </a:p>
          <a:p>
            <a:pPr lvl="1">
              <a:spcBef>
                <a:spcPts val="1200"/>
              </a:spcBef>
            </a:pPr>
            <a:r>
              <a:rPr lang="en-US" dirty="0"/>
              <a:t>Available therapies and plans for comparing data to other therapies on the market for the condition </a:t>
            </a:r>
          </a:p>
          <a:p>
            <a:pPr lvl="2">
              <a:spcBef>
                <a:spcPts val="1200"/>
              </a:spcBef>
            </a:pPr>
            <a:r>
              <a:rPr lang="en-US" dirty="0"/>
              <a:t>Pre-specifying the historical control</a:t>
            </a:r>
          </a:p>
          <a:p>
            <a:pPr lvl="1">
              <a:spcBef>
                <a:spcPts val="1200"/>
              </a:spcBef>
            </a:pPr>
            <a:r>
              <a:rPr lang="en-US" dirty="0"/>
              <a:t>Sample size of the trial</a:t>
            </a:r>
          </a:p>
          <a:p>
            <a:pPr>
              <a:spcBef>
                <a:spcPts val="1200"/>
              </a:spcBef>
            </a:pPr>
            <a:endParaRPr lang="en-US" b="1" dirty="0"/>
          </a:p>
        </p:txBody>
      </p:sp>
    </p:spTree>
    <p:extLst>
      <p:ext uri="{BB962C8B-B14F-4D97-AF65-F5344CB8AC3E}">
        <p14:creationId xmlns:p14="http://schemas.microsoft.com/office/powerpoint/2010/main" val="3417814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8CEE32-343B-C8BB-5E1E-4C6F56825582}"/>
              </a:ext>
            </a:extLst>
          </p:cNvPr>
          <p:cNvSpPr>
            <a:spLocks noGrp="1"/>
          </p:cNvSpPr>
          <p:nvPr>
            <p:ph type="body" sz="quarter" idx="13"/>
          </p:nvPr>
        </p:nvSpPr>
        <p:spPr/>
        <p:txBody>
          <a:bodyPr>
            <a:normAutofit/>
          </a:bodyPr>
          <a:lstStyle/>
          <a:p>
            <a:r>
              <a:rPr lang="en-US" dirty="0"/>
              <a:t>NBCC Comment</a:t>
            </a:r>
          </a:p>
        </p:txBody>
      </p:sp>
      <p:sp>
        <p:nvSpPr>
          <p:cNvPr id="4" name="Content Placeholder 3">
            <a:extLst>
              <a:ext uri="{FF2B5EF4-FFF2-40B4-BE49-F238E27FC236}">
                <a16:creationId xmlns:a16="http://schemas.microsoft.com/office/drawing/2014/main" id="{D3936C90-0D4E-0730-FBFF-C0865F19F446}"/>
              </a:ext>
            </a:extLst>
          </p:cNvPr>
          <p:cNvSpPr>
            <a:spLocks noGrp="1"/>
          </p:cNvSpPr>
          <p:nvPr>
            <p:ph idx="1"/>
          </p:nvPr>
        </p:nvSpPr>
        <p:spPr/>
        <p:txBody>
          <a:bodyPr>
            <a:normAutofit/>
          </a:bodyPr>
          <a:lstStyle/>
          <a:p>
            <a:pPr>
              <a:spcBef>
                <a:spcPts val="1200"/>
              </a:spcBef>
            </a:pPr>
            <a:r>
              <a:rPr lang="en-US" b="1" dirty="0"/>
              <a:t>Primary concern: </a:t>
            </a:r>
            <a:r>
              <a:rPr lang="en-US" dirty="0"/>
              <a:t>FDA continues to include progression-free survival (PFS) as a “clinical endpoint”</a:t>
            </a:r>
          </a:p>
          <a:p>
            <a:pPr marL="0" indent="0">
              <a:spcBef>
                <a:spcPts val="1200"/>
              </a:spcBef>
              <a:buNone/>
            </a:pPr>
            <a:endParaRPr lang="en-US" b="1" dirty="0"/>
          </a:p>
          <a:p>
            <a:pPr marL="0" indent="0">
              <a:spcBef>
                <a:spcPts val="1200"/>
              </a:spcBef>
              <a:buNone/>
            </a:pPr>
            <a:r>
              <a:rPr lang="en-US" b="1" dirty="0"/>
              <a:t>NOT a measure of how a patient feels, functions, or survives. </a:t>
            </a:r>
          </a:p>
        </p:txBody>
      </p:sp>
    </p:spTree>
    <p:extLst>
      <p:ext uri="{BB962C8B-B14F-4D97-AF65-F5344CB8AC3E}">
        <p14:creationId xmlns:p14="http://schemas.microsoft.com/office/powerpoint/2010/main" val="3373865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8CEE32-343B-C8BB-5E1E-4C6F56825582}"/>
              </a:ext>
            </a:extLst>
          </p:cNvPr>
          <p:cNvSpPr>
            <a:spLocks noGrp="1"/>
          </p:cNvSpPr>
          <p:nvPr>
            <p:ph type="body" sz="quarter" idx="13"/>
          </p:nvPr>
        </p:nvSpPr>
        <p:spPr/>
        <p:txBody>
          <a:bodyPr>
            <a:normAutofit/>
          </a:bodyPr>
          <a:lstStyle/>
          <a:p>
            <a:r>
              <a:rPr lang="en-US" dirty="0"/>
              <a:t>NBCC Comment</a:t>
            </a:r>
          </a:p>
        </p:txBody>
      </p:sp>
      <p:sp>
        <p:nvSpPr>
          <p:cNvPr id="4" name="Content Placeholder 3">
            <a:extLst>
              <a:ext uri="{FF2B5EF4-FFF2-40B4-BE49-F238E27FC236}">
                <a16:creationId xmlns:a16="http://schemas.microsoft.com/office/drawing/2014/main" id="{D3936C90-0D4E-0730-FBFF-C0865F19F446}"/>
              </a:ext>
            </a:extLst>
          </p:cNvPr>
          <p:cNvSpPr>
            <a:spLocks noGrp="1"/>
          </p:cNvSpPr>
          <p:nvPr>
            <p:ph idx="1"/>
          </p:nvPr>
        </p:nvSpPr>
        <p:spPr/>
        <p:txBody>
          <a:bodyPr>
            <a:normAutofit fontScale="92500" lnSpcReduction="20000"/>
          </a:bodyPr>
          <a:lstStyle/>
          <a:p>
            <a:pPr>
              <a:lnSpc>
                <a:spcPct val="120000"/>
              </a:lnSpc>
              <a:spcBef>
                <a:spcPts val="1200"/>
              </a:spcBef>
            </a:pPr>
            <a:r>
              <a:rPr lang="en-US" sz="2600" b="1" dirty="0"/>
              <a:t>Primary concern: </a:t>
            </a:r>
            <a:r>
              <a:rPr lang="en-US" sz="2600" dirty="0"/>
              <a:t>FDA continues to include progression-free survival (PFS) as a “clinical endpoint”</a:t>
            </a:r>
          </a:p>
          <a:p>
            <a:pPr>
              <a:lnSpc>
                <a:spcPct val="120000"/>
              </a:lnSpc>
              <a:spcBef>
                <a:spcPts val="1200"/>
              </a:spcBef>
            </a:pPr>
            <a:r>
              <a:rPr lang="en-US" sz="2000" dirty="0"/>
              <a:t>PFS represents the time from randomization or the initiation of treatment to measurable (typically by radiographic measurement in solid tumors) disease progression or death. </a:t>
            </a:r>
          </a:p>
          <a:p>
            <a:pPr>
              <a:lnSpc>
                <a:spcPct val="120000"/>
              </a:lnSpc>
              <a:spcBef>
                <a:spcPts val="1200"/>
              </a:spcBef>
            </a:pPr>
            <a:r>
              <a:rPr lang="en-US" sz="2000" dirty="0"/>
              <a:t>Progression is defined by the Response Evaluation Criteria in Solid Tumors as an increase in the sum of maximum tumor diameters of at least 20%, the development of any new lesions, or an unequivocal increase in non-measurable malignant disease. </a:t>
            </a:r>
          </a:p>
          <a:p>
            <a:pPr>
              <a:lnSpc>
                <a:spcPct val="120000"/>
              </a:lnSpc>
              <a:spcBef>
                <a:spcPts val="1200"/>
              </a:spcBef>
            </a:pPr>
            <a:r>
              <a:rPr lang="en-US" sz="2000" dirty="0"/>
              <a:t>Originally developed to support the advancement of drugs in Phase 2 clinical trials to Phase 3 testing </a:t>
            </a:r>
          </a:p>
          <a:p>
            <a:pPr>
              <a:lnSpc>
                <a:spcPct val="120000"/>
              </a:lnSpc>
              <a:spcBef>
                <a:spcPts val="1200"/>
              </a:spcBef>
            </a:pPr>
            <a:r>
              <a:rPr lang="en-US" sz="2000" dirty="0"/>
              <a:t>Subject to various forms of bias </a:t>
            </a:r>
          </a:p>
        </p:txBody>
      </p:sp>
    </p:spTree>
    <p:extLst>
      <p:ext uri="{BB962C8B-B14F-4D97-AF65-F5344CB8AC3E}">
        <p14:creationId xmlns:p14="http://schemas.microsoft.com/office/powerpoint/2010/main" val="2369010279"/>
      </p:ext>
    </p:extLst>
  </p:cSld>
  <p:clrMapOvr>
    <a:masterClrMapping/>
  </p:clrMapOvr>
</p:sld>
</file>

<file path=ppt/theme/theme1.xml><?xml version="1.0" encoding="utf-8"?>
<a:theme xmlns:a="http://schemas.openxmlformats.org/drawingml/2006/main" name="Office Theme">
  <a:themeElements>
    <a:clrScheme name="NBCC Palette">
      <a:dk1>
        <a:sysClr val="windowText" lastClr="000000"/>
      </a:dk1>
      <a:lt1>
        <a:sysClr val="window" lastClr="FFFFFF"/>
      </a:lt1>
      <a:dk2>
        <a:srgbClr val="44546A"/>
      </a:dk2>
      <a:lt2>
        <a:srgbClr val="E7E6E6"/>
      </a:lt2>
      <a:accent1>
        <a:srgbClr val="073F5B"/>
      </a:accent1>
      <a:accent2>
        <a:srgbClr val="006666"/>
      </a:accent2>
      <a:accent3>
        <a:srgbClr val="A5A5A5"/>
      </a:accent3>
      <a:accent4>
        <a:srgbClr val="FF9933"/>
      </a:accent4>
      <a:accent5>
        <a:srgbClr val="D92333"/>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6217FEEC55A1478B6967FB6C910D40" ma:contentTypeVersion="16" ma:contentTypeDescription="Create a new document." ma:contentTypeScope="" ma:versionID="60d6d92ce1b88e97abf2068503f0068e">
  <xsd:schema xmlns:xsd="http://www.w3.org/2001/XMLSchema" xmlns:xs="http://www.w3.org/2001/XMLSchema" xmlns:p="http://schemas.microsoft.com/office/2006/metadata/properties" xmlns:ns2="0f89e82e-d17f-4841-8d48-fb6bc995ce7e" xmlns:ns3="bd82c209-21f8-4574-aa52-7822e8aa99bf" targetNamespace="http://schemas.microsoft.com/office/2006/metadata/properties" ma:root="true" ma:fieldsID="2f708f2389f9be0d12f6884201b3348b" ns2:_="" ns3:_="">
    <xsd:import namespace="0f89e82e-d17f-4841-8d48-fb6bc995ce7e"/>
    <xsd:import namespace="bd82c209-21f8-4574-aa52-7822e8aa99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89e82e-d17f-4841-8d48-fb6bc995c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6dfc236-46d6-4d15-948b-3c08b5c07b7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d82c209-21f8-4574-aa52-7822e8aa99b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a8b03f-3dc4-44d6-b796-5e3e05201497}" ma:internalName="TaxCatchAll" ma:showField="CatchAllData" ma:web="bd82c209-21f8-4574-aa52-7822e8aa99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9B1B02-17D6-4E14-80E3-2E2A1D393D7F}">
  <ds:schemaRefs>
    <ds:schemaRef ds:uri="http://schemas.microsoft.com/sharepoint/v3/contenttype/forms"/>
  </ds:schemaRefs>
</ds:datastoreItem>
</file>

<file path=customXml/itemProps2.xml><?xml version="1.0" encoding="utf-8"?>
<ds:datastoreItem xmlns:ds="http://schemas.openxmlformats.org/officeDocument/2006/customXml" ds:itemID="{A60FB0DC-2C70-4CBA-9847-D002366731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89e82e-d17f-4841-8d48-fb6bc995ce7e"/>
    <ds:schemaRef ds:uri="bd82c209-21f8-4574-aa52-7822e8aa99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13201</TotalTime>
  <Words>1410</Words>
  <Application>Microsoft Office PowerPoint</Application>
  <PresentationFormat>Widescreen</PresentationFormat>
  <Paragraphs>124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Gotham-Book</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Michelle Tregear</cp:lastModifiedBy>
  <cp:revision>40</cp:revision>
  <dcterms:created xsi:type="dcterms:W3CDTF">2020-02-28T19:11:21Z</dcterms:created>
  <dcterms:modified xsi:type="dcterms:W3CDTF">2023-06-20T19:00:13Z</dcterms:modified>
</cp:coreProperties>
</file>